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3" r:id="rId4"/>
    <p:sldMasterId id="2147483994" r:id="rId5"/>
    <p:sldMasterId id="2147485327" r:id="rId6"/>
    <p:sldMasterId id="2147493602" r:id="rId7"/>
    <p:sldMasterId id="2147493614" r:id="rId8"/>
  </p:sldMasterIdLst>
  <p:notesMasterIdLst>
    <p:notesMasterId r:id="rId34"/>
  </p:notesMasterIdLst>
  <p:handoutMasterIdLst>
    <p:handoutMasterId r:id="rId35"/>
  </p:handoutMasterIdLst>
  <p:sldIdLst>
    <p:sldId id="256" r:id="rId9"/>
    <p:sldId id="262" r:id="rId10"/>
    <p:sldId id="257" r:id="rId11"/>
    <p:sldId id="258" r:id="rId12"/>
    <p:sldId id="299" r:id="rId13"/>
    <p:sldId id="259" r:id="rId14"/>
    <p:sldId id="260" r:id="rId15"/>
    <p:sldId id="261" r:id="rId16"/>
    <p:sldId id="339" r:id="rId17"/>
    <p:sldId id="336" r:id="rId18"/>
    <p:sldId id="337" r:id="rId19"/>
    <p:sldId id="354" r:id="rId20"/>
    <p:sldId id="316" r:id="rId21"/>
    <p:sldId id="296" r:id="rId22"/>
    <p:sldId id="357" r:id="rId23"/>
    <p:sldId id="271" r:id="rId24"/>
    <p:sldId id="297" r:id="rId25"/>
    <p:sldId id="285" r:id="rId26"/>
    <p:sldId id="319" r:id="rId27"/>
    <p:sldId id="277" r:id="rId28"/>
    <p:sldId id="329" r:id="rId29"/>
    <p:sldId id="317" r:id="rId30"/>
    <p:sldId id="322" r:id="rId31"/>
    <p:sldId id="294" r:id="rId32"/>
    <p:sldId id="264"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E22DF-4DBD-497B-AC61-E41C32BF5AFF}" v="195" dt="2021-12-21T16:16:27.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9114" autoAdjust="0"/>
  </p:normalViewPr>
  <p:slideViewPr>
    <p:cSldViewPr>
      <p:cViewPr varScale="1">
        <p:scale>
          <a:sx n="81" d="100"/>
          <a:sy n="81" d="100"/>
        </p:scale>
        <p:origin x="102"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p:cViewPr varScale="1">
        <p:scale>
          <a:sx n="56" d="100"/>
          <a:sy n="56" d="100"/>
        </p:scale>
        <p:origin x="-1572"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5.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T Welch" userId="6fae88d7-35f0-46e4-b600-cc532374d6d2" providerId="ADAL" clId="{F6EE22DF-4DBD-497B-AC61-E41C32BF5AFF}"/>
    <pc:docChg chg="undo custSel addSld delSld modSld delMainMaster">
      <pc:chgData name="Robert T Welch" userId="6fae88d7-35f0-46e4-b600-cc532374d6d2" providerId="ADAL" clId="{F6EE22DF-4DBD-497B-AC61-E41C32BF5AFF}" dt="2021-12-21T16:16:14.253" v="1425"/>
      <pc:docMkLst>
        <pc:docMk/>
      </pc:docMkLst>
      <pc:sldChg chg="modSp mod">
        <pc:chgData name="Robert T Welch" userId="6fae88d7-35f0-46e4-b600-cc532374d6d2" providerId="ADAL" clId="{F6EE22DF-4DBD-497B-AC61-E41C32BF5AFF}" dt="2021-12-16T15:20:13.245" v="42" actId="20577"/>
        <pc:sldMkLst>
          <pc:docMk/>
          <pc:sldMk cId="0" sldId="256"/>
        </pc:sldMkLst>
        <pc:spChg chg="mod">
          <ac:chgData name="Robert T Welch" userId="6fae88d7-35f0-46e4-b600-cc532374d6d2" providerId="ADAL" clId="{F6EE22DF-4DBD-497B-AC61-E41C32BF5AFF}" dt="2021-12-16T15:20:13.245" v="42" actId="20577"/>
          <ac:spMkLst>
            <pc:docMk/>
            <pc:sldMk cId="0" sldId="256"/>
            <ac:spMk id="7" creationId="{00000000-0000-0000-0000-000000000000}"/>
          </ac:spMkLst>
        </pc:spChg>
      </pc:sldChg>
      <pc:sldChg chg="modSp mod modNotesTx">
        <pc:chgData name="Robert T Welch" userId="6fae88d7-35f0-46e4-b600-cc532374d6d2" providerId="ADAL" clId="{F6EE22DF-4DBD-497B-AC61-E41C32BF5AFF}" dt="2021-12-17T15:30:50.793" v="1296" actId="20577"/>
        <pc:sldMkLst>
          <pc:docMk/>
          <pc:sldMk cId="0" sldId="258"/>
        </pc:sldMkLst>
        <pc:spChg chg="mod">
          <ac:chgData name="Robert T Welch" userId="6fae88d7-35f0-46e4-b600-cc532374d6d2" providerId="ADAL" clId="{F6EE22DF-4DBD-497B-AC61-E41C32BF5AFF}" dt="2021-12-16T15:22:56.843" v="84" actId="20577"/>
          <ac:spMkLst>
            <pc:docMk/>
            <pc:sldMk cId="0" sldId="258"/>
            <ac:spMk id="3" creationId="{ACE566B5-BC81-41AC-8230-EA73A3F3B955}"/>
          </ac:spMkLst>
        </pc:spChg>
        <pc:graphicFrameChg chg="mod">
          <ac:chgData name="Robert T Welch" userId="6fae88d7-35f0-46e4-b600-cc532374d6d2" providerId="ADAL" clId="{F6EE22DF-4DBD-497B-AC61-E41C32BF5AFF}" dt="2021-12-17T14:40:22.353" v="152"/>
          <ac:graphicFrameMkLst>
            <pc:docMk/>
            <pc:sldMk cId="0" sldId="258"/>
            <ac:graphicFrameMk id="5" creationId="{40EDDD36-002B-4D34-B058-6F6C26BD46B1}"/>
          </ac:graphicFrameMkLst>
        </pc:graphicFrameChg>
      </pc:sldChg>
      <pc:sldChg chg="modSp mod">
        <pc:chgData name="Robert T Welch" userId="6fae88d7-35f0-46e4-b600-cc532374d6d2" providerId="ADAL" clId="{F6EE22DF-4DBD-497B-AC61-E41C32BF5AFF}" dt="2021-12-16T15:23:42.735" v="98" actId="20577"/>
        <pc:sldMkLst>
          <pc:docMk/>
          <pc:sldMk cId="0" sldId="285"/>
        </pc:sldMkLst>
        <pc:graphicFrameChg chg="modGraphic">
          <ac:chgData name="Robert T Welch" userId="6fae88d7-35f0-46e4-b600-cc532374d6d2" providerId="ADAL" clId="{F6EE22DF-4DBD-497B-AC61-E41C32BF5AFF}" dt="2021-12-16T15:23:42.735" v="98" actId="20577"/>
          <ac:graphicFrameMkLst>
            <pc:docMk/>
            <pc:sldMk cId="0" sldId="285"/>
            <ac:graphicFrameMk id="2" creationId="{D85C30FC-22D8-48E3-BE40-5812093DF2B7}"/>
          </ac:graphicFrameMkLst>
        </pc:graphicFrameChg>
      </pc:sldChg>
      <pc:sldChg chg="modSp mod">
        <pc:chgData name="Robert T Welch" userId="6fae88d7-35f0-46e4-b600-cc532374d6d2" providerId="ADAL" clId="{F6EE22DF-4DBD-497B-AC61-E41C32BF5AFF}" dt="2021-12-21T16:16:14.253" v="1425"/>
        <pc:sldMkLst>
          <pc:docMk/>
          <pc:sldMk cId="0" sldId="296"/>
        </pc:sldMkLst>
        <pc:graphicFrameChg chg="mod">
          <ac:chgData name="Robert T Welch" userId="6fae88d7-35f0-46e4-b600-cc532374d6d2" providerId="ADAL" clId="{F6EE22DF-4DBD-497B-AC61-E41C32BF5AFF}" dt="2021-12-21T16:15:30.634" v="1418"/>
          <ac:graphicFrameMkLst>
            <pc:docMk/>
            <pc:sldMk cId="0" sldId="296"/>
            <ac:graphicFrameMk id="10" creationId="{69E2B5FD-0EF3-4970-9A2D-D6EC9DB24774}"/>
          </ac:graphicFrameMkLst>
        </pc:graphicFrameChg>
        <pc:graphicFrameChg chg="mod">
          <ac:chgData name="Robert T Welch" userId="6fae88d7-35f0-46e4-b600-cc532374d6d2" providerId="ADAL" clId="{F6EE22DF-4DBD-497B-AC61-E41C32BF5AFF}" dt="2021-12-21T16:16:14.253" v="1425"/>
          <ac:graphicFrameMkLst>
            <pc:docMk/>
            <pc:sldMk cId="0" sldId="296"/>
            <ac:graphicFrameMk id="30727" creationId="{4278E25D-8C5E-4936-A211-6D54088D40C4}"/>
          </ac:graphicFrameMkLst>
        </pc:graphicFrameChg>
      </pc:sldChg>
      <pc:sldChg chg="modSp">
        <pc:chgData name="Robert T Welch" userId="6fae88d7-35f0-46e4-b600-cc532374d6d2" providerId="ADAL" clId="{F6EE22DF-4DBD-497B-AC61-E41C32BF5AFF}" dt="2021-12-16T15:22:45.005" v="82"/>
        <pc:sldMkLst>
          <pc:docMk/>
          <pc:sldMk cId="0" sldId="299"/>
        </pc:sldMkLst>
        <pc:graphicFrameChg chg="mod">
          <ac:chgData name="Robert T Welch" userId="6fae88d7-35f0-46e4-b600-cc532374d6d2" providerId="ADAL" clId="{F6EE22DF-4DBD-497B-AC61-E41C32BF5AFF}" dt="2021-12-16T15:22:45.005" v="82"/>
          <ac:graphicFrameMkLst>
            <pc:docMk/>
            <pc:sldMk cId="0" sldId="299"/>
            <ac:graphicFrameMk id="16389" creationId="{8DFEDDBA-5E66-4F44-8EC2-EFD376C2C518}"/>
          </ac:graphicFrameMkLst>
        </pc:graphicFrameChg>
      </pc:sldChg>
      <pc:sldChg chg="mod">
        <pc:chgData name="Robert T Welch" userId="6fae88d7-35f0-46e4-b600-cc532374d6d2" providerId="ADAL" clId="{F6EE22DF-4DBD-497B-AC61-E41C32BF5AFF}" dt="2021-12-17T15:31:47.786" v="1300" actId="27918"/>
        <pc:sldMkLst>
          <pc:docMk/>
          <pc:sldMk cId="0" sldId="354"/>
        </pc:sldMkLst>
      </pc:sldChg>
      <pc:sldChg chg="modSp mod">
        <pc:chgData name="Robert T Welch" userId="6fae88d7-35f0-46e4-b600-cc532374d6d2" providerId="ADAL" clId="{F6EE22DF-4DBD-497B-AC61-E41C32BF5AFF}" dt="2021-12-17T15:56:37.819" v="1370"/>
        <pc:sldMkLst>
          <pc:docMk/>
          <pc:sldMk cId="0" sldId="357"/>
        </pc:sldMkLst>
        <pc:spChg chg="mod">
          <ac:chgData name="Robert T Welch" userId="6fae88d7-35f0-46e4-b600-cc532374d6d2" providerId="ADAL" clId="{F6EE22DF-4DBD-497B-AC61-E41C32BF5AFF}" dt="2021-12-17T15:34:20.244" v="1307" actId="1076"/>
          <ac:spMkLst>
            <pc:docMk/>
            <pc:sldMk cId="0" sldId="357"/>
            <ac:spMk id="4" creationId="{EF9F3A9B-188B-4034-A6EC-ED934AC7FB12}"/>
          </ac:spMkLst>
        </pc:spChg>
        <pc:spChg chg="mod">
          <ac:chgData name="Robert T Welch" userId="6fae88d7-35f0-46e4-b600-cc532374d6d2" providerId="ADAL" clId="{F6EE22DF-4DBD-497B-AC61-E41C32BF5AFF}" dt="2021-12-17T15:36:33.503" v="1343" actId="20577"/>
          <ac:spMkLst>
            <pc:docMk/>
            <pc:sldMk cId="0" sldId="357"/>
            <ac:spMk id="6" creationId="{0F4CD234-1826-4B14-8D2E-6A3BECA9738D}"/>
          </ac:spMkLst>
        </pc:spChg>
        <pc:spChg chg="mod">
          <ac:chgData name="Robert T Welch" userId="6fae88d7-35f0-46e4-b600-cc532374d6d2" providerId="ADAL" clId="{F6EE22DF-4DBD-497B-AC61-E41C32BF5AFF}" dt="2021-12-17T15:34:16.002" v="1306" actId="1076"/>
          <ac:spMkLst>
            <pc:docMk/>
            <pc:sldMk cId="0" sldId="357"/>
            <ac:spMk id="7" creationId="{0FE0350C-D964-4956-AFB4-25F97F263FD2}"/>
          </ac:spMkLst>
        </pc:spChg>
        <pc:spChg chg="mod">
          <ac:chgData name="Robert T Welch" userId="6fae88d7-35f0-46e4-b600-cc532374d6d2" providerId="ADAL" clId="{F6EE22DF-4DBD-497B-AC61-E41C32BF5AFF}" dt="2021-12-17T15:35:52.129" v="1331" actId="20577"/>
          <ac:spMkLst>
            <pc:docMk/>
            <pc:sldMk cId="0" sldId="357"/>
            <ac:spMk id="12" creationId="{55B96D4C-BA73-4006-9094-012CA97DCFD2}"/>
          </ac:spMkLst>
        </pc:spChg>
        <pc:graphicFrameChg chg="mod">
          <ac:chgData name="Robert T Welch" userId="6fae88d7-35f0-46e4-b600-cc532374d6d2" providerId="ADAL" clId="{F6EE22DF-4DBD-497B-AC61-E41C32BF5AFF}" dt="2021-12-17T15:56:37.819" v="1370"/>
          <ac:graphicFrameMkLst>
            <pc:docMk/>
            <pc:sldMk cId="0" sldId="357"/>
            <ac:graphicFrameMk id="34822" creationId="{BDFDFBB8-C232-44B0-9169-38C3EA92CE57}"/>
          </ac:graphicFrameMkLst>
        </pc:graphicFrameChg>
        <pc:cxnChg chg="mod">
          <ac:chgData name="Robert T Welch" userId="6fae88d7-35f0-46e4-b600-cc532374d6d2" providerId="ADAL" clId="{F6EE22DF-4DBD-497B-AC61-E41C32BF5AFF}" dt="2021-12-17T15:34:24.539" v="1308" actId="1076"/>
          <ac:cxnSpMkLst>
            <pc:docMk/>
            <pc:sldMk cId="0" sldId="357"/>
            <ac:cxnSpMk id="3" creationId="{D09011A5-225C-41EA-B897-94DE4BA593D1}"/>
          </ac:cxnSpMkLst>
        </pc:cxnChg>
      </pc:sldChg>
      <pc:sldChg chg="modSp add del mod">
        <pc:chgData name="Robert T Welch" userId="6fae88d7-35f0-46e4-b600-cc532374d6d2" providerId="ADAL" clId="{F6EE22DF-4DBD-497B-AC61-E41C32BF5AFF}" dt="2021-12-17T21:34:10.928" v="1392" actId="47"/>
        <pc:sldMkLst>
          <pc:docMk/>
          <pc:sldMk cId="1038892763" sldId="358"/>
        </pc:sldMkLst>
        <pc:spChg chg="mod">
          <ac:chgData name="Robert T Welch" userId="6fae88d7-35f0-46e4-b600-cc532374d6d2" providerId="ADAL" clId="{F6EE22DF-4DBD-497B-AC61-E41C32BF5AFF}" dt="2021-12-17T15:54:34.865" v="1353" actId="1076"/>
          <ac:spMkLst>
            <pc:docMk/>
            <pc:sldMk cId="1038892763" sldId="358"/>
            <ac:spMk id="4" creationId="{EF9F3A9B-188B-4034-A6EC-ED934AC7FB12}"/>
          </ac:spMkLst>
        </pc:spChg>
        <pc:spChg chg="mod">
          <ac:chgData name="Robert T Welch" userId="6fae88d7-35f0-46e4-b600-cc532374d6d2" providerId="ADAL" clId="{F6EE22DF-4DBD-497B-AC61-E41C32BF5AFF}" dt="2021-12-17T15:58:57.931" v="1390" actId="20577"/>
          <ac:spMkLst>
            <pc:docMk/>
            <pc:sldMk cId="1038892763" sldId="358"/>
            <ac:spMk id="6" creationId="{0F4CD234-1826-4B14-8D2E-6A3BECA9738D}"/>
          </ac:spMkLst>
        </pc:spChg>
        <pc:spChg chg="mod">
          <ac:chgData name="Robert T Welch" userId="6fae88d7-35f0-46e4-b600-cc532374d6d2" providerId="ADAL" clId="{F6EE22DF-4DBD-497B-AC61-E41C32BF5AFF}" dt="2021-12-17T15:54:40.653" v="1354" actId="1076"/>
          <ac:spMkLst>
            <pc:docMk/>
            <pc:sldMk cId="1038892763" sldId="358"/>
            <ac:spMk id="7" creationId="{0FE0350C-D964-4956-AFB4-25F97F263FD2}"/>
          </ac:spMkLst>
        </pc:spChg>
        <pc:spChg chg="mod">
          <ac:chgData name="Robert T Welch" userId="6fae88d7-35f0-46e4-b600-cc532374d6d2" providerId="ADAL" clId="{F6EE22DF-4DBD-497B-AC61-E41C32BF5AFF}" dt="2021-12-17T15:58:41.686" v="1384" actId="20577"/>
          <ac:spMkLst>
            <pc:docMk/>
            <pc:sldMk cId="1038892763" sldId="358"/>
            <ac:spMk id="12" creationId="{55B96D4C-BA73-4006-9094-012CA97DCFD2}"/>
          </ac:spMkLst>
        </pc:spChg>
        <pc:graphicFrameChg chg="mod">
          <ac:chgData name="Robert T Welch" userId="6fae88d7-35f0-46e4-b600-cc532374d6d2" providerId="ADAL" clId="{F6EE22DF-4DBD-497B-AC61-E41C32BF5AFF}" dt="2021-12-17T15:55:54.643" v="1364"/>
          <ac:graphicFrameMkLst>
            <pc:docMk/>
            <pc:sldMk cId="1038892763" sldId="358"/>
            <ac:graphicFrameMk id="34822" creationId="{BDFDFBB8-C232-44B0-9169-38C3EA92CE57}"/>
          </ac:graphicFrameMkLst>
        </pc:graphicFrameChg>
        <pc:cxnChg chg="mod">
          <ac:chgData name="Robert T Welch" userId="6fae88d7-35f0-46e4-b600-cc532374d6d2" providerId="ADAL" clId="{F6EE22DF-4DBD-497B-AC61-E41C32BF5AFF}" dt="2021-12-17T15:54:53.875" v="1356" actId="1076"/>
          <ac:cxnSpMkLst>
            <pc:docMk/>
            <pc:sldMk cId="1038892763" sldId="358"/>
            <ac:cxnSpMk id="3" creationId="{D09011A5-225C-41EA-B897-94DE4BA593D1}"/>
          </ac:cxnSpMkLst>
        </pc:cxnChg>
      </pc:sldChg>
      <pc:sldChg chg="del">
        <pc:chgData name="Robert T Welch" userId="6fae88d7-35f0-46e4-b600-cc532374d6d2" providerId="ADAL" clId="{F6EE22DF-4DBD-497B-AC61-E41C32BF5AFF}" dt="2021-12-17T21:35:09.001" v="1393" actId="47"/>
        <pc:sldMkLst>
          <pc:docMk/>
          <pc:sldMk cId="0" sldId="359"/>
        </pc:sldMkLst>
      </pc:sldChg>
      <pc:sldMasterChg chg="del delSldLayout">
        <pc:chgData name="Robert T Welch" userId="6fae88d7-35f0-46e4-b600-cc532374d6d2" providerId="ADAL" clId="{F6EE22DF-4DBD-497B-AC61-E41C32BF5AFF}" dt="2021-12-17T21:35:09.001" v="1393" actId="47"/>
        <pc:sldMasterMkLst>
          <pc:docMk/>
          <pc:sldMasterMk cId="3775142085" sldId="2147493621"/>
        </pc:sldMasterMkLst>
        <pc:sldLayoutChg chg="del">
          <pc:chgData name="Robert T Welch" userId="6fae88d7-35f0-46e4-b600-cc532374d6d2" providerId="ADAL" clId="{F6EE22DF-4DBD-497B-AC61-E41C32BF5AFF}" dt="2021-12-17T21:35:09.001" v="1393" actId="47"/>
          <pc:sldLayoutMkLst>
            <pc:docMk/>
            <pc:sldMasterMk cId="3775142085" sldId="2147493621"/>
            <pc:sldLayoutMk cId="2438169853" sldId="2147493622"/>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924688119" sldId="2147493623"/>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4254598394" sldId="2147493624"/>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2750795238" sldId="2147493625"/>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1265644839" sldId="2147493626"/>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1716795256" sldId="2147493627"/>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640481594" sldId="2147493628"/>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55873296" sldId="2147493629"/>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539631841" sldId="2147493630"/>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4271907163" sldId="2147493631"/>
          </pc:sldLayoutMkLst>
        </pc:sldLayoutChg>
        <pc:sldLayoutChg chg="del">
          <pc:chgData name="Robert T Welch" userId="6fae88d7-35f0-46e4-b600-cc532374d6d2" providerId="ADAL" clId="{F6EE22DF-4DBD-497B-AC61-E41C32BF5AFF}" dt="2021-12-17T21:35:09.001" v="1393" actId="47"/>
          <pc:sldLayoutMkLst>
            <pc:docMk/>
            <pc:sldMasterMk cId="3775142085" sldId="2147493621"/>
            <pc:sldLayoutMk cId="3135221498" sldId="214749363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marion-my.sharepoint.com/personal/rwelch_fmarion_edu/Documents/Presentations/2021-22%20Presentations/W&amp;Ms/expense%20other%20fund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0" b="1" i="0" u="none" strike="noStrike" kern="1200" spc="0" baseline="0">
                <a:solidFill>
                  <a:schemeClr val="tx1">
                    <a:lumMod val="65000"/>
                    <a:lumOff val="35000"/>
                  </a:schemeClr>
                </a:solidFill>
                <a:latin typeface="+mn-lt"/>
                <a:ea typeface="Cambria" panose="02040503050406030204" pitchFamily="18" charset="0"/>
                <a:cs typeface="+mn-cs"/>
              </a:defRPr>
            </a:pPr>
            <a:r>
              <a:rPr lang="en-US" sz="1850" b="1" dirty="0">
                <a:latin typeface="+mn-lt"/>
                <a:ea typeface="Cambria" panose="02040503050406030204" pitchFamily="18" charset="0"/>
              </a:rPr>
              <a:t>Covid</a:t>
            </a:r>
            <a:r>
              <a:rPr lang="en-US" sz="1850" b="1" baseline="0" dirty="0">
                <a:latin typeface="+mn-lt"/>
                <a:ea typeface="Cambria" panose="02040503050406030204" pitchFamily="18" charset="0"/>
              </a:rPr>
              <a:t>-19 Expenditures &amp; Obligations</a:t>
            </a:r>
            <a:endParaRPr lang="en-US" sz="1850" b="1" dirty="0">
              <a:latin typeface="+mn-lt"/>
              <a:ea typeface="Cambria" panose="02040503050406030204" pitchFamily="18" charset="0"/>
            </a:endParaRPr>
          </a:p>
        </c:rich>
      </c:tx>
      <c:layout>
        <c:manualLayout>
          <c:xMode val="edge"/>
          <c:yMode val="edge"/>
          <c:x val="0.15427715241990284"/>
          <c:y val="8.4745762711864406E-3"/>
        </c:manualLayout>
      </c:layout>
      <c:overlay val="0"/>
      <c:spPr>
        <a:noFill/>
        <a:ln>
          <a:noFill/>
        </a:ln>
        <a:effectLst/>
      </c:spPr>
      <c:txPr>
        <a:bodyPr rot="0" spcFirstLastPara="1" vertOverflow="ellipsis" vert="horz" wrap="square" anchor="ctr" anchorCtr="1"/>
        <a:lstStyle/>
        <a:p>
          <a:pPr>
            <a:defRPr sz="1850" b="1" i="0" u="none" strike="noStrike" kern="1200" spc="0" baseline="0">
              <a:solidFill>
                <a:schemeClr val="tx1">
                  <a:lumMod val="65000"/>
                  <a:lumOff val="35000"/>
                </a:schemeClr>
              </a:solidFill>
              <a:latin typeface="+mn-lt"/>
              <a:ea typeface="Cambria" panose="02040503050406030204" pitchFamily="18" charset="0"/>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84-449E-939F-CECCC17F3A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84-449E-939F-CECCC17F3A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84-449E-939F-CECCC17F3A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84-449E-939F-CECCC17F3A3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284-449E-939F-CECCC17F3A3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284-449E-939F-CECCC17F3A3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284-449E-939F-CECCC17F3A3B}"/>
              </c:ext>
            </c:extLst>
          </c:dPt>
          <c:dLbls>
            <c:dLbl>
              <c:idx val="0"/>
              <c:layout>
                <c:manualLayout>
                  <c:x val="-3.1974878762171262E-2"/>
                  <c:y val="0.194915254237288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Cambria" panose="02040503050406030204" pitchFamily="18" charset="0"/>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D284-449E-939F-CECCC17F3A3B}"/>
                </c:ext>
              </c:extLst>
            </c:dLbl>
            <c:dLbl>
              <c:idx val="1"/>
              <c:layout>
                <c:manualLayout>
                  <c:x val="-0.18928835821399487"/>
                  <c:y val="-6.9669469282440874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Cambria" panose="02040503050406030204" pitchFamily="18" charset="0"/>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284-449E-939F-CECCC17F3A3B}"/>
                </c:ext>
              </c:extLst>
            </c:dLbl>
            <c:dLbl>
              <c:idx val="2"/>
              <c:layout>
                <c:manualLayout>
                  <c:x val="-9.3592986987772811E-2"/>
                  <c:y val="-0.1184320921749188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Cambria" panose="02040503050406030204" pitchFamily="18" charset="0"/>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D284-449E-939F-CECCC17F3A3B}"/>
                </c:ext>
              </c:extLst>
            </c:dLbl>
            <c:dLbl>
              <c:idx val="3"/>
              <c:layout>
                <c:manualLayout>
                  <c:x val="0.15979690289577972"/>
                  <c:y val="-0.1813250144579386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Cambria" panose="02040503050406030204" pitchFamily="18" charset="0"/>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D284-449E-939F-CECCC17F3A3B}"/>
                </c:ext>
              </c:extLst>
            </c:dLbl>
            <c:dLbl>
              <c:idx val="4"/>
              <c:layout>
                <c:manualLayout>
                  <c:x val="-6.3107571402644655E-2"/>
                  <c:y val="0.52632123315094093"/>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D284-449E-939F-CECCC17F3A3B}"/>
                </c:ext>
              </c:extLst>
            </c:dLbl>
            <c:dLbl>
              <c:idx val="6"/>
              <c:layout>
                <c:manualLayout>
                  <c:x val="-0.20218958262110065"/>
                  <c:y val="1.200564971751410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Cambria" panose="02040503050406030204" pitchFamily="18" charset="0"/>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0881235465177625"/>
                      <c:h val="0.35001423550869698"/>
                    </c:manualLayout>
                  </c15:layout>
                </c:ext>
                <c:ext xmlns:c16="http://schemas.microsoft.com/office/drawing/2014/chart" uri="{C3380CC4-5D6E-409C-BE32-E72D297353CC}">
                  <c16:uniqueId val="{0000000D-D284-449E-939F-CECCC17F3A3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Cambria" panose="02040503050406030204" pitchFamily="18" charset="0"/>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Sheet1!$A$4:$A$10</c:f>
              <c:strCache>
                <c:ptCount val="7"/>
                <c:pt idx="0">
                  <c:v>Obligated for Lost Revenue and Covid Response</c:v>
                </c:pt>
                <c:pt idx="1">
                  <c:v>Student Emergency Aid Distributed</c:v>
                </c:pt>
                <c:pt idx="2">
                  <c:v>Student Emergency Aid Obligated</c:v>
                </c:pt>
                <c:pt idx="3">
                  <c:v>Lost Revenue</c:v>
                </c:pt>
                <c:pt idx="4">
                  <c:v>Housing and Dining Covid Reponse</c:v>
                </c:pt>
                <c:pt idx="5">
                  <c:v>Housing and Dining Fees Refunded to Students</c:v>
                </c:pt>
                <c:pt idx="6">
                  <c:v>PPE, Health and Safety, &amp; Operational Response to Covid</c:v>
                </c:pt>
              </c:strCache>
            </c:strRef>
          </c:cat>
          <c:val>
            <c:numRef>
              <c:f>Sheet1!$B$4:$B$10</c:f>
              <c:numCache>
                <c:formatCode>_("$"* #,##0_);_("$"* \(#,##0\);_("$"* "-"??_);_(@_)</c:formatCode>
                <c:ptCount val="7"/>
                <c:pt idx="0">
                  <c:v>5740269</c:v>
                </c:pt>
                <c:pt idx="1">
                  <c:v>5528321.2300000004</c:v>
                </c:pt>
                <c:pt idx="2">
                  <c:v>3966471</c:v>
                </c:pt>
                <c:pt idx="3">
                  <c:v>3172802.98</c:v>
                </c:pt>
                <c:pt idx="4">
                  <c:v>1087482.1200000001</c:v>
                </c:pt>
                <c:pt idx="5">
                  <c:v>1072002.5</c:v>
                </c:pt>
                <c:pt idx="6">
                  <c:v>2287729.04</c:v>
                </c:pt>
              </c:numCache>
            </c:numRef>
          </c:val>
          <c:extLst>
            <c:ext xmlns:c16="http://schemas.microsoft.com/office/drawing/2014/chart" uri="{C3380CC4-5D6E-409C-BE32-E72D297353CC}">
              <c16:uniqueId val="{0000000E-D284-449E-939F-CECCC17F3A3B}"/>
            </c:ext>
          </c:extLst>
        </c:ser>
        <c:dLbls>
          <c:showLegendKey val="0"/>
          <c:showVal val="0"/>
          <c:showCatName val="0"/>
          <c:showSerName val="0"/>
          <c:showPercent val="0"/>
          <c:showBubbleSize val="0"/>
          <c:showLeaderLines val="1"/>
        </c:dLbls>
        <c:firstSliceAng val="318"/>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3793802090527"/>
          <c:y val="7.5345177228568982E-2"/>
          <c:w val="0.46578037942625594"/>
          <c:h val="0.81848112916521276"/>
        </c:manualLayout>
      </c:layout>
      <c:pieChart>
        <c:varyColors val="1"/>
        <c:ser>
          <c:idx val="0"/>
          <c:order val="0"/>
          <c:tx>
            <c:strRef>
              <c:f>Sheet1!$B$1</c:f>
              <c:strCache>
                <c:ptCount val="1"/>
                <c:pt idx="0">
                  <c:v>FY21-22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AC7C-4611-BA60-BF984141D8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AC7C-4611-BA60-BF984141D8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A-AC7C-4611-BA60-BF984141D8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B-AC7C-4611-BA60-BF984141D85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7C-4611-BA60-BF984141D85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9AD-4C44-831A-863D0595338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AC7C-4611-BA60-BF984141D85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6-AC7C-4611-BA60-BF984141D85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5-AC7C-4611-BA60-BF984141D85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4-AC7C-4611-BA60-BF984141D851}"/>
              </c:ext>
            </c:extLst>
          </c:dPt>
          <c:dLbls>
            <c:dLbl>
              <c:idx val="0"/>
              <c:layout>
                <c:manualLayout>
                  <c:x val="2.3969701155777115E-3"/>
                  <c:y val="-0.24919717405266539"/>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AC7C-4611-BA60-BF984141D851}"/>
                </c:ext>
              </c:extLst>
            </c:dLbl>
            <c:dLbl>
              <c:idx val="1"/>
              <c:layout>
                <c:manualLayout>
                  <c:x val="-8.5234263480222866E-2"/>
                  <c:y val="0.32125689409515296"/>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AC7C-4611-BA60-BF984141D851}"/>
                </c:ext>
              </c:extLst>
            </c:dLbl>
            <c:dLbl>
              <c:idx val="2"/>
              <c:layout>
                <c:manualLayout>
                  <c:x val="-7.4354537919602157E-2"/>
                  <c:y val="0.18432200215849023"/>
                </c:manualLayout>
              </c:layout>
              <c:tx>
                <c:rich>
                  <a:bodyPr/>
                  <a:lstStyle/>
                  <a:p>
                    <a:fld id="{F82A0886-D1C0-42AB-B43E-DA85428E1055}" type="CATEGORYNAME">
                      <a:rPr lang="en-US"/>
                      <a:pPr/>
                      <a:t>[CATEGORY NAME]</a:t>
                    </a:fld>
                    <a:r>
                      <a:rPr lang="en-US" baseline="0" dirty="0"/>
                      <a:t>
</a:t>
                    </a:r>
                    <a:fld id="{3EAA9E91-CCDB-475E-B3B9-31D644F6CCB2}" type="VALUE">
                      <a:rPr lang="en-US" baseline="0"/>
                      <a:pPr/>
                      <a:t>[VALUE]</a:t>
                    </a:fld>
                    <a:r>
                      <a:rPr lang="en-US" baseline="0" dirty="0"/>
                      <a:t>
1%</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AC7C-4611-BA60-BF984141D851}"/>
                </c:ext>
              </c:extLst>
            </c:dLbl>
            <c:dLbl>
              <c:idx val="3"/>
              <c:layout>
                <c:manualLayout>
                  <c:x val="-9.6557075102454301E-2"/>
                  <c:y val="3.7835732961125523E-2"/>
                </c:manualLayout>
              </c:layout>
              <c:tx>
                <c:rich>
                  <a:bodyPr/>
                  <a:lstStyle/>
                  <a:p>
                    <a:fld id="{762D2D79-466F-4E2F-8F19-D2A38AA965FD}" type="CATEGORYNAME">
                      <a:rPr lang="en-US"/>
                      <a:pPr/>
                      <a:t>[CATEGORY NAME]</a:t>
                    </a:fld>
                    <a:r>
                      <a:rPr lang="en-US" baseline="0" dirty="0"/>
                      <a:t>
</a:t>
                    </a:r>
                    <a:fld id="{F99A782D-CA23-45F6-BA26-D8B6B05C607B}" type="VALUE">
                      <a:rPr lang="en-US" baseline="0"/>
                      <a:pPr/>
                      <a:t>[VALUE]</a:t>
                    </a:fld>
                    <a:r>
                      <a:rPr lang="en-US" baseline="0" dirty="0"/>
                      <a:t>
&lt;</a:t>
                    </a:r>
                    <a:fld id="{7302A558-FDA1-45DB-AF68-E611CC202E46}" type="PERCENTAGE">
                      <a:rPr lang="en-US" baseline="0" smtClean="0"/>
                      <a:pPr/>
                      <a:t>[PERCENTAGE]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AC7C-4611-BA60-BF984141D851}"/>
                </c:ext>
              </c:extLst>
            </c:dLbl>
            <c:dLbl>
              <c:idx val="4"/>
              <c:layout>
                <c:manualLayout>
                  <c:x val="-6.6635585025556013E-2"/>
                  <c:y val="-7.6019964536520851E-2"/>
                </c:manualLayout>
              </c:layout>
              <c:tx>
                <c:rich>
                  <a:bodyPr/>
                  <a:lstStyle/>
                  <a:p>
                    <a:fld id="{8F0E3782-8FB7-4F13-A63E-0F7D7D0B38D6}" type="CATEGORYNAME">
                      <a:rPr lang="en-US"/>
                      <a:pPr/>
                      <a:t>[CATEGORY NAME]</a:t>
                    </a:fld>
                    <a:r>
                      <a:rPr lang="en-US" baseline="0" dirty="0"/>
                      <a:t>
</a:t>
                    </a:r>
                    <a:fld id="{0F350ABB-FF50-4D01-89CD-98A8A6C4BED4}" type="VALUE">
                      <a:rPr lang="en-US" baseline="0"/>
                      <a:pPr/>
                      <a:t>[VALUE]</a:t>
                    </a:fld>
                    <a:r>
                      <a:rPr lang="en-US" baseline="0" dirty="0"/>
                      <a:t>
2%</a:t>
                    </a:r>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AC7C-4611-BA60-BF984141D851}"/>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9AD-4C44-831A-863D0595338C}"/>
                </c:ext>
              </c:extLst>
            </c:dLbl>
            <c:dLbl>
              <c:idx val="6"/>
              <c:layout>
                <c:manualLayout>
                  <c:x val="0.10971554542524289"/>
                  <c:y val="0.16030275592021775"/>
                </c:manualLayout>
              </c:layout>
              <c:tx>
                <c:rich>
                  <a:bodyPr/>
                  <a:lstStyle/>
                  <a:p>
                    <a:fld id="{2EFB554D-F1CB-4725-BE95-B93883272950}" type="CATEGORYNAME">
                      <a:rPr lang="en-US">
                        <a:solidFill>
                          <a:schemeClr val="bg1"/>
                        </a:solidFill>
                      </a:rPr>
                      <a:pPr/>
                      <a:t>[CATEGORY NAME]</a:t>
                    </a:fld>
                    <a:r>
                      <a:rPr lang="en-US" baseline="0" dirty="0"/>
                      <a:t>
</a:t>
                    </a:r>
                    <a:fld id="{C4E69D47-4E76-4147-AF1A-893B852E56C7}" type="VALUE">
                      <a:rPr lang="en-US" baseline="0">
                        <a:solidFill>
                          <a:schemeClr val="bg1"/>
                        </a:solidFill>
                      </a:rPr>
                      <a:pPr/>
                      <a:t>[VALUE]</a:t>
                    </a:fld>
                    <a:r>
                      <a:rPr lang="en-US" baseline="0" dirty="0"/>
                      <a:t>
</a:t>
                    </a:r>
                    <a:fld id="{0ABF3D86-C8D2-4AE1-9C78-90BBB8262526}" type="PERCENTAGE">
                      <a:rPr lang="en-US" baseline="0">
                        <a:solidFill>
                          <a:schemeClr val="bg1"/>
                        </a:solidFill>
                      </a:rPr>
                      <a:pPr/>
                      <a:t>[PERCENTAGE]</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AC7C-4611-BA60-BF984141D851}"/>
                </c:ext>
              </c:extLst>
            </c:dLbl>
            <c:dLbl>
              <c:idx val="7"/>
              <c:layout>
                <c:manualLayout>
                  <c:x val="0.21017267578394805"/>
                  <c:y val="2.954389371848749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608912372795507"/>
                      <c:h val="0.2983170745275337"/>
                    </c:manualLayout>
                  </c15:layout>
                </c:ext>
                <c:ext xmlns:c16="http://schemas.microsoft.com/office/drawing/2014/chart" uri="{C3380CC4-5D6E-409C-BE32-E72D297353CC}">
                  <c16:uniqueId val="{00000006-AC7C-4611-BA60-BF984141D851}"/>
                </c:ext>
              </c:extLst>
            </c:dLbl>
            <c:dLbl>
              <c:idx val="8"/>
              <c:layout>
                <c:manualLayout>
                  <c:x val="0.19410761154855644"/>
                  <c:y val="0.3415538133427295"/>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C7C-4611-BA60-BF984141D851}"/>
                </c:ext>
              </c:extLst>
            </c:dLbl>
            <c:dLbl>
              <c:idx val="9"/>
              <c:layout>
                <c:manualLayout>
                  <c:x val="-0.16188089975595166"/>
                  <c:y val="0.1604386269506972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93A23391-791B-4C8A-9DC1-FBFACA215402}" type="CATEGORYNAME">
                      <a:rPr lang="en-US" smtClean="0">
                        <a:solidFill>
                          <a:schemeClr val="bg1"/>
                        </a:solidFill>
                      </a:rPr>
                      <a:pPr>
                        <a:defRPr sz="1600" b="1">
                          <a:solidFill>
                            <a:schemeClr val="bg1"/>
                          </a:solidFill>
                        </a:defRPr>
                      </a:pPr>
                      <a:t>[CATEGORY NAME]</a:t>
                    </a:fld>
                    <a:r>
                      <a:rPr lang="en-US" dirty="0">
                        <a:solidFill>
                          <a:schemeClr val="bg1"/>
                        </a:solidFill>
                      </a:rPr>
                      <a:t>*</a:t>
                    </a:r>
                    <a:r>
                      <a:rPr lang="en-US" baseline="0" dirty="0">
                        <a:solidFill>
                          <a:schemeClr val="bg1"/>
                        </a:solidFill>
                      </a:rPr>
                      <a:t>
</a:t>
                    </a:r>
                    <a:fld id="{3B0F0139-E068-42DE-9D5D-446FE53ACACE}" type="VALUE">
                      <a:rPr lang="en-US" baseline="0" dirty="0">
                        <a:solidFill>
                          <a:schemeClr val="bg1"/>
                        </a:solidFill>
                      </a:rPr>
                      <a:pPr>
                        <a:defRPr sz="1600" b="1">
                          <a:solidFill>
                            <a:schemeClr val="bg1"/>
                          </a:solidFill>
                        </a:defRPr>
                      </a:pPr>
                      <a:t>[VALUE]</a:t>
                    </a:fld>
                    <a:r>
                      <a:rPr lang="en-US" baseline="0" dirty="0">
                        <a:solidFill>
                          <a:schemeClr val="bg1"/>
                        </a:solidFill>
                      </a:rPr>
                      <a:t>
</a:t>
                    </a:r>
                    <a:fld id="{A65B3F50-BF0F-45DB-8F90-6AC3AB91FA2C}" type="PERCENTAGE">
                      <a:rPr lang="en-US" baseline="0" dirty="0">
                        <a:solidFill>
                          <a:schemeClr val="bg1"/>
                        </a:solidFill>
                      </a:rPr>
                      <a:pPr>
                        <a:defRPr sz="1600" b="1">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AC7C-4611-BA60-BF984141D851}"/>
                </c:ext>
              </c:extLst>
            </c:dLbl>
            <c:dLbl>
              <c:idx val="10"/>
              <c:layout>
                <c:manualLayout>
                  <c:x val="-0.13409989869687342"/>
                  <c:y val="-0.5180764543160428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C7C-4611-BA60-BF984141D85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0"/>
                <c:pt idx="0">
                  <c:v>Student Tuition and Fees</c:v>
                </c:pt>
                <c:pt idx="1">
                  <c:v>Operating Carryforward</c:v>
                </c:pt>
                <c:pt idx="2">
                  <c:v>State Allocations, Credits, and COE Proviso Appropriations</c:v>
                </c:pt>
                <c:pt idx="4">
                  <c:v>Other Revenue and Gifts</c:v>
                </c:pt>
                <c:pt idx="6">
                  <c:v>Recurring State Appropriations</c:v>
                </c:pt>
                <c:pt idx="7">
                  <c:v>Sales of Educ., Aux. and Other Services</c:v>
                </c:pt>
                <c:pt idx="8">
                  <c:v>State, Local, &amp; Non-Govt Grants</c:v>
                </c:pt>
                <c:pt idx="9">
                  <c:v>Federal Grants*</c:v>
                </c:pt>
              </c:strCache>
            </c:strRef>
          </c:cat>
          <c:val>
            <c:numRef>
              <c:f>Sheet1!$B$2:$B$12</c:f>
              <c:numCache>
                <c:formatCode>_("$"* #,##0_);_("$"* \(#,##0\);_("$"* "-"??_);_(@_)</c:formatCode>
                <c:ptCount val="10"/>
                <c:pt idx="0">
                  <c:v>42329327</c:v>
                </c:pt>
                <c:pt idx="1">
                  <c:v>6128311</c:v>
                </c:pt>
                <c:pt idx="2">
                  <c:v>1296939</c:v>
                </c:pt>
                <c:pt idx="4">
                  <c:v>1927997.41</c:v>
                </c:pt>
                <c:pt idx="6">
                  <c:v>20208659</c:v>
                </c:pt>
                <c:pt idx="7">
                  <c:v>3135786.83</c:v>
                </c:pt>
                <c:pt idx="8">
                  <c:v>907286.44</c:v>
                </c:pt>
                <c:pt idx="9">
                  <c:v>14756842.26</c:v>
                </c:pt>
              </c:numCache>
            </c:numRef>
          </c:val>
          <c:extLst>
            <c:ext xmlns:c16="http://schemas.microsoft.com/office/drawing/2014/chart" uri="{C3380CC4-5D6E-409C-BE32-E72D297353CC}">
              <c16:uniqueId val="{00000000-AC7C-4611-BA60-BF984141D851}"/>
            </c:ext>
          </c:extLst>
        </c:ser>
        <c:dLbls>
          <c:showLegendKey val="0"/>
          <c:showVal val="0"/>
          <c:showCatName val="0"/>
          <c:showSerName val="0"/>
          <c:showPercent val="0"/>
          <c:showBubbleSize val="0"/>
          <c:showLeaderLines val="1"/>
        </c:dLbls>
        <c:firstSliceAng val="94"/>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rot="-5400000"/>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2238261883929"/>
          <c:y val="6.970062335958005E-2"/>
          <c:w val="0.89947761738116072"/>
          <c:h val="0.76973466207349084"/>
        </c:manualLayout>
      </c:layout>
      <c:lineChart>
        <c:grouping val="standard"/>
        <c:varyColors val="0"/>
        <c:ser>
          <c:idx val="0"/>
          <c:order val="0"/>
          <c:tx>
            <c:strRef>
              <c:f>Sheet1!$B$1</c:f>
              <c:strCache>
                <c:ptCount val="1"/>
                <c:pt idx="0">
                  <c:v>Head Count</c:v>
                </c:pt>
              </c:strCache>
            </c:strRef>
          </c:tx>
          <c:spPr>
            <a:ln w="28575" cap="rnd">
              <a:noFill/>
              <a:round/>
            </a:ln>
            <a:effectLst/>
          </c:spPr>
          <c:marker>
            <c:symbol val="none"/>
          </c:marker>
          <c:dLbls>
            <c:dLbl>
              <c:idx val="0"/>
              <c:layout>
                <c:manualLayout>
                  <c:x val="-0.23101072111748744"/>
                  <c:y val="-7.8125000000000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05-44D1-B820-2DFD8C07743F}"/>
                </c:ext>
              </c:extLst>
            </c:dLbl>
            <c:dLbl>
              <c:idx val="1"/>
              <c:layout>
                <c:manualLayout>
                  <c:x val="0.15187508341118378"/>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05-44D1-B820-2DFD8C07743F}"/>
                </c:ext>
              </c:extLst>
            </c:dLbl>
            <c:dLbl>
              <c:idx val="2"/>
              <c:layout>
                <c:manualLayout>
                  <c:x val="1.5432098765432098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05-44D1-B820-2DFD8C07743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2"/>
                <c:pt idx="0">
                  <c:v>Fall 2020</c:v>
                </c:pt>
                <c:pt idx="1">
                  <c:v>Fall 2021</c:v>
                </c:pt>
              </c:strCache>
            </c:strRef>
          </c:cat>
          <c:val>
            <c:numRef>
              <c:f>Sheet1!$B$2:$B$5</c:f>
              <c:numCache>
                <c:formatCode>_(* #,##0_);_(* \(#,##0\);_(* "-"??_);_(@_)</c:formatCode>
                <c:ptCount val="2"/>
                <c:pt idx="0">
                  <c:v>4148</c:v>
                </c:pt>
                <c:pt idx="1">
                  <c:v>3958</c:v>
                </c:pt>
              </c:numCache>
            </c:numRef>
          </c:val>
          <c:smooth val="0"/>
          <c:extLst>
            <c:ext xmlns:c16="http://schemas.microsoft.com/office/drawing/2014/chart" uri="{C3380CC4-5D6E-409C-BE32-E72D297353CC}">
              <c16:uniqueId val="{00000000-B405-44D1-B820-2DFD8C07743F}"/>
            </c:ext>
          </c:extLst>
        </c:ser>
        <c:ser>
          <c:idx val="1"/>
          <c:order val="1"/>
          <c:tx>
            <c:strRef>
              <c:f>Sheet1!$C$1</c:f>
              <c:strCache>
                <c:ptCount val="1"/>
                <c:pt idx="0">
                  <c:v>FTE</c:v>
                </c:pt>
              </c:strCache>
            </c:strRef>
          </c:tx>
          <c:spPr>
            <a:ln w="28575" cap="rnd">
              <a:noFill/>
              <a:round/>
            </a:ln>
            <a:effectLst/>
          </c:spPr>
          <c:marker>
            <c:symbol val="none"/>
          </c:marker>
          <c:dLbls>
            <c:dLbl>
              <c:idx val="0"/>
              <c:layout>
                <c:manualLayout>
                  <c:x val="-0.23116764535788958"/>
                  <c:y val="-2.6041666666667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05-44D1-B820-2DFD8C07743F}"/>
                </c:ext>
              </c:extLst>
            </c:dLbl>
            <c:dLbl>
              <c:idx val="1"/>
              <c:layout>
                <c:manualLayout>
                  <c:x val="0.14200142355086959"/>
                  <c:y val="-5.2083333333333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05-44D1-B820-2DFD8C07743F}"/>
                </c:ext>
              </c:extLst>
            </c:dLbl>
            <c:dLbl>
              <c:idx val="2"/>
              <c:layout>
                <c:manualLayout>
                  <c:x val="2.9320987654320986E-2"/>
                  <c:y val="-1.3020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05-44D1-B820-2DFD8C07743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2"/>
                <c:pt idx="0">
                  <c:v>Fall 2020</c:v>
                </c:pt>
                <c:pt idx="1">
                  <c:v>Fall 2021</c:v>
                </c:pt>
              </c:strCache>
            </c:strRef>
          </c:cat>
          <c:val>
            <c:numRef>
              <c:f>Sheet1!$C$2:$C$5</c:f>
              <c:numCache>
                <c:formatCode>_(* #,##0_);_(* \(#,##0\);_(* "-"??_);_(@_)</c:formatCode>
                <c:ptCount val="2"/>
                <c:pt idx="0">
                  <c:v>3447</c:v>
                </c:pt>
                <c:pt idx="1">
                  <c:v>3254</c:v>
                </c:pt>
              </c:numCache>
            </c:numRef>
          </c:val>
          <c:smooth val="0"/>
          <c:extLst>
            <c:ext xmlns:c16="http://schemas.microsoft.com/office/drawing/2014/chart" uri="{C3380CC4-5D6E-409C-BE32-E72D297353CC}">
              <c16:uniqueId val="{00000001-B405-44D1-B820-2DFD8C07743F}"/>
            </c:ext>
          </c:extLst>
        </c:ser>
        <c:dLbls>
          <c:showLegendKey val="0"/>
          <c:showVal val="0"/>
          <c:showCatName val="0"/>
          <c:showSerName val="0"/>
          <c:showPercent val="0"/>
          <c:showBubbleSize val="0"/>
        </c:dLbls>
        <c:smooth val="0"/>
        <c:axId val="1417564608"/>
        <c:axId val="1717821568"/>
      </c:lineChart>
      <c:catAx>
        <c:axId val="1417564608"/>
        <c:scaling>
          <c:orientation val="minMax"/>
        </c:scaling>
        <c:delete val="1"/>
        <c:axPos val="b"/>
        <c:numFmt formatCode="General" sourceLinked="1"/>
        <c:majorTickMark val="none"/>
        <c:minorTickMark val="none"/>
        <c:tickLblPos val="nextTo"/>
        <c:crossAx val="1717821568"/>
        <c:crosses val="autoZero"/>
        <c:auto val="0"/>
        <c:lblAlgn val="ctr"/>
        <c:lblOffset val="100"/>
        <c:tickMarkSkip val="1"/>
        <c:noMultiLvlLbl val="0"/>
      </c:catAx>
      <c:valAx>
        <c:axId val="1717821568"/>
        <c:scaling>
          <c:orientation val="minMax"/>
          <c:max val="4500"/>
          <c:min val="1000"/>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17564608"/>
        <c:crosses val="autoZero"/>
        <c:crossBetween val="between"/>
      </c:valAx>
      <c:spPr>
        <a:noFill/>
        <a:ln>
          <a:noFill/>
        </a:ln>
        <a:effectLst/>
      </c:spPr>
    </c:plotArea>
    <c:legend>
      <c:legendPos val="b"/>
      <c:layout>
        <c:manualLayout>
          <c:xMode val="edge"/>
          <c:yMode val="edge"/>
          <c:x val="0.34869738504909109"/>
          <c:y val="0.92772084153543311"/>
          <c:w val="0.29951881014873138"/>
          <c:h val="7.227915846456692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0.20277</cdr:x>
      <cdr:y>0.94639</cdr:y>
    </cdr:from>
    <cdr:to>
      <cdr:x>0.8009</cdr:x>
      <cdr:y>1</cdr:y>
    </cdr:to>
    <cdr:sp macro="" textlink="">
      <cdr:nvSpPr>
        <cdr:cNvPr id="2" name="TextBox 1">
          <a:extLst xmlns:a="http://schemas.openxmlformats.org/drawingml/2006/main">
            <a:ext uri="{FF2B5EF4-FFF2-40B4-BE49-F238E27FC236}">
              <a16:creationId xmlns:a16="http://schemas.microsoft.com/office/drawing/2014/main" id="{160A5426-14DD-4A50-A3DD-033FC8E7A3D4}"/>
            </a:ext>
          </a:extLst>
        </cdr:cNvPr>
        <cdr:cNvSpPr txBox="1"/>
      </cdr:nvSpPr>
      <cdr:spPr>
        <a:xfrm xmlns:a="http://schemas.openxmlformats.org/drawingml/2006/main">
          <a:off x="1761392" y="4701477"/>
          <a:ext cx="5195835" cy="2662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 $11,337,376 of federal grants is HEERF aid for the continued response to Covid-19.</a:t>
          </a:r>
        </a:p>
      </cdr:txBody>
    </cdr:sp>
  </cdr:relSizeAnchor>
</c:userShapes>
</file>

<file path=ppt/drawings/drawing2.xml><?xml version="1.0" encoding="utf-8"?>
<c:userShapes xmlns:c="http://schemas.openxmlformats.org/drawingml/2006/chart">
  <cdr:relSizeAnchor xmlns:cdr="http://schemas.openxmlformats.org/drawingml/2006/chartDrawing">
    <cdr:from>
      <cdr:x>0.16949</cdr:x>
      <cdr:y>0.15104</cdr:y>
    </cdr:from>
    <cdr:to>
      <cdr:x>0.94068</cdr:x>
      <cdr:y>0.18229</cdr:y>
    </cdr:to>
    <cdr:cxnSp macro="">
      <cdr:nvCxnSpPr>
        <cdr:cNvPr id="3" name="Straight Connector 2">
          <a:extLst xmlns:a="http://schemas.openxmlformats.org/drawingml/2006/main">
            <a:ext uri="{FF2B5EF4-FFF2-40B4-BE49-F238E27FC236}">
              <a16:creationId xmlns:a16="http://schemas.microsoft.com/office/drawing/2014/main" id="{53329861-0A40-4EF8-BD82-EB8E4021C956}"/>
            </a:ext>
          </a:extLst>
        </cdr:cNvPr>
        <cdr:cNvCxnSpPr/>
      </cdr:nvCxnSpPr>
      <cdr:spPr>
        <a:xfrm xmlns:a="http://schemas.openxmlformats.org/drawingml/2006/main">
          <a:off x="1523986" y="736592"/>
          <a:ext cx="6934214" cy="152408"/>
        </a:xfrm>
        <a:prstGeom xmlns:a="http://schemas.openxmlformats.org/drawingml/2006/main" prst="line">
          <a:avLst/>
        </a:prstGeom>
        <a:ln xmlns:a="http://schemas.openxmlformats.org/drawingml/2006/main" w="5715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0.17373</cdr:x>
      <cdr:y>0.29167</cdr:y>
    </cdr:from>
    <cdr:to>
      <cdr:x>0.92797</cdr:x>
      <cdr:y>0.33854</cdr:y>
    </cdr:to>
    <cdr:cxnSp macro="">
      <cdr:nvCxnSpPr>
        <cdr:cNvPr id="5" name="Straight Connector 4">
          <a:extLst xmlns:a="http://schemas.openxmlformats.org/drawingml/2006/main">
            <a:ext uri="{FF2B5EF4-FFF2-40B4-BE49-F238E27FC236}">
              <a16:creationId xmlns:a16="http://schemas.microsoft.com/office/drawing/2014/main" id="{93D742D8-6E67-413F-82A7-4FDB1593E677}"/>
            </a:ext>
          </a:extLst>
        </cdr:cNvPr>
        <cdr:cNvCxnSpPr/>
      </cdr:nvCxnSpPr>
      <cdr:spPr>
        <a:xfrm xmlns:a="http://schemas.openxmlformats.org/drawingml/2006/main">
          <a:off x="1562100" y="1422400"/>
          <a:ext cx="6781800" cy="228600"/>
        </a:xfrm>
        <a:prstGeom xmlns:a="http://schemas.openxmlformats.org/drawingml/2006/main" prst="line">
          <a:avLst/>
        </a:prstGeom>
        <a:ln xmlns:a="http://schemas.openxmlformats.org/drawingml/2006/main" w="57150"/>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0.36441</cdr:x>
      <cdr:y>0.96486</cdr:y>
    </cdr:from>
    <cdr:to>
      <cdr:x>0.39276</cdr:x>
      <cdr:y>0.96486</cdr:y>
    </cdr:to>
    <cdr:cxnSp macro="">
      <cdr:nvCxnSpPr>
        <cdr:cNvPr id="6" name="Straight Connector 5">
          <a:extLst xmlns:a="http://schemas.openxmlformats.org/drawingml/2006/main">
            <a:ext uri="{FF2B5EF4-FFF2-40B4-BE49-F238E27FC236}">
              <a16:creationId xmlns:a16="http://schemas.microsoft.com/office/drawing/2014/main" id="{52BEC2B9-17D6-48B6-B298-F44C551F1647}"/>
            </a:ext>
          </a:extLst>
        </cdr:cNvPr>
        <cdr:cNvCxnSpPr/>
      </cdr:nvCxnSpPr>
      <cdr:spPr>
        <a:xfrm xmlns:a="http://schemas.openxmlformats.org/drawingml/2006/main">
          <a:off x="3276600" y="4705420"/>
          <a:ext cx="254977" cy="0"/>
        </a:xfrm>
        <a:prstGeom xmlns:a="http://schemas.openxmlformats.org/drawingml/2006/main" prst="line">
          <a:avLst/>
        </a:prstGeom>
        <a:ln xmlns:a="http://schemas.openxmlformats.org/drawingml/2006/main" w="5715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0.11017</cdr:x>
      <cdr:y>0.85417</cdr:y>
    </cdr:from>
    <cdr:to>
      <cdr:x>0.24576</cdr:x>
      <cdr:y>0.91667</cdr:y>
    </cdr:to>
    <cdr:sp macro="" textlink="">
      <cdr:nvSpPr>
        <cdr:cNvPr id="9" name="TextBox 8">
          <a:extLst xmlns:a="http://schemas.openxmlformats.org/drawingml/2006/main">
            <a:ext uri="{FF2B5EF4-FFF2-40B4-BE49-F238E27FC236}">
              <a16:creationId xmlns:a16="http://schemas.microsoft.com/office/drawing/2014/main" id="{650CAEC7-8DAC-4A91-9AE9-B5992AB7BEC9}"/>
            </a:ext>
          </a:extLst>
        </cdr:cNvPr>
        <cdr:cNvSpPr txBox="1"/>
      </cdr:nvSpPr>
      <cdr:spPr>
        <a:xfrm xmlns:a="http://schemas.openxmlformats.org/drawingml/2006/main">
          <a:off x="990600" y="4165600"/>
          <a:ext cx="1219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Fall 2020</a:t>
          </a:r>
        </a:p>
      </cdr:txBody>
    </cdr:sp>
  </cdr:relSizeAnchor>
  <cdr:relSizeAnchor xmlns:cdr="http://schemas.openxmlformats.org/drawingml/2006/chartDrawing">
    <cdr:from>
      <cdr:x>0.86441</cdr:x>
      <cdr:y>0.87471</cdr:y>
    </cdr:from>
    <cdr:to>
      <cdr:x>1</cdr:x>
      <cdr:y>0.93721</cdr:y>
    </cdr:to>
    <cdr:sp macro="" textlink="">
      <cdr:nvSpPr>
        <cdr:cNvPr id="10" name="TextBox 1">
          <a:extLst xmlns:a="http://schemas.openxmlformats.org/drawingml/2006/main">
            <a:ext uri="{FF2B5EF4-FFF2-40B4-BE49-F238E27FC236}">
              <a16:creationId xmlns:a16="http://schemas.microsoft.com/office/drawing/2014/main" id="{2DFB5EC6-4B33-4017-A779-1AB8CADD69CB}"/>
            </a:ext>
          </a:extLst>
        </cdr:cNvPr>
        <cdr:cNvSpPr txBox="1"/>
      </cdr:nvSpPr>
      <cdr:spPr>
        <a:xfrm xmlns:a="http://schemas.openxmlformats.org/drawingml/2006/main">
          <a:off x="7772400" y="4265804"/>
          <a:ext cx="1219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Fall 2021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857CE6-C785-4630-8ACB-B4B229CBFFEB}" type="datetimeFigureOut">
              <a:rPr lang="en-US" smtClean="0"/>
              <a:t>1/4/2022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F963CD4-A82F-4044-9F34-624242CB6459}" type="slidenum">
              <a:rPr lang="en-US" smtClean="0"/>
              <a:t>‹#›</a:t>
            </a:fld>
            <a:endParaRPr lang="en-US"/>
          </a:p>
        </p:txBody>
      </p:sp>
    </p:spTree>
    <p:extLst>
      <p:ext uri="{BB962C8B-B14F-4D97-AF65-F5344CB8AC3E}">
        <p14:creationId xmlns:p14="http://schemas.microsoft.com/office/powerpoint/2010/main" val="415687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E61D237-3E0D-4C35-BEE7-EF8F5DDA528D}"/>
              </a:ext>
            </a:extLst>
          </p:cNvPr>
          <p:cNvSpPr>
            <a:spLocks noGrp="1" noRot="1" noChangeAspect="1"/>
          </p:cNvSpPr>
          <p:nvPr>
            <p:ph type="sldImg" idx="2"/>
          </p:nvPr>
        </p:nvSpPr>
        <p:spPr>
          <a:xfrm>
            <a:off x="919163" y="76200"/>
            <a:ext cx="5589587" cy="4192588"/>
          </a:xfrm>
          <a:prstGeom prst="rect">
            <a:avLst/>
          </a:prstGeom>
          <a:noFill/>
          <a:ln w="12700">
            <a:solidFill>
              <a:prstClr val="black"/>
            </a:solidFill>
          </a:ln>
        </p:spPr>
        <p:txBody>
          <a:bodyPr vert="horz" lIns="92478" tIns="46239" rIns="92478" bIns="46239" rtlCol="0" anchor="ctr"/>
          <a:lstStyle/>
          <a:p>
            <a:pPr lvl="0"/>
            <a:endParaRPr lang="en-US" noProof="0" dirty="0"/>
          </a:p>
        </p:txBody>
      </p:sp>
      <p:sp>
        <p:nvSpPr>
          <p:cNvPr id="5" name="Notes Placeholder 4">
            <a:extLst>
              <a:ext uri="{FF2B5EF4-FFF2-40B4-BE49-F238E27FC236}">
                <a16:creationId xmlns:a16="http://schemas.microsoft.com/office/drawing/2014/main" id="{952969ED-FE2F-4E5C-AB10-D0AC280BC3AC}"/>
              </a:ext>
            </a:extLst>
          </p:cNvPr>
          <p:cNvSpPr>
            <a:spLocks noGrp="1"/>
          </p:cNvSpPr>
          <p:nvPr>
            <p:ph type="body" sz="quarter" idx="3"/>
          </p:nvPr>
        </p:nvSpPr>
        <p:spPr>
          <a:xfrm>
            <a:off x="233363" y="4267200"/>
            <a:ext cx="6621462" cy="4800600"/>
          </a:xfrm>
          <a:prstGeom prst="rect">
            <a:avLst/>
          </a:prstGeom>
        </p:spPr>
        <p:txBody>
          <a:bodyPr vert="horz" lIns="92478" tIns="46239" rIns="92478" bIns="4623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009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0B08D85-4212-450D-B739-BB647DB45FE1}"/>
              </a:ext>
            </a:extLst>
          </p:cNvPr>
          <p:cNvSpPr>
            <a:spLocks noGrp="1" noRot="1" noChangeAspect="1" noTextEdit="1"/>
          </p:cNvSpPr>
          <p:nvPr>
            <p:ph type="sldImg"/>
          </p:nvPr>
        </p:nvSpPr>
        <p:spPr bwMode="auto">
          <a:xfrm>
            <a:off x="209550" y="76200"/>
            <a:ext cx="6705600" cy="502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A0E608C-FC73-4235-B72B-711F6BFE332E}"/>
              </a:ext>
            </a:extLst>
          </p:cNvPr>
          <p:cNvSpPr>
            <a:spLocks noGrp="1"/>
          </p:cNvSpPr>
          <p:nvPr>
            <p:ph type="body" idx="1"/>
          </p:nvPr>
        </p:nvSpPr>
        <p:spPr bwMode="auto">
          <a:xfrm>
            <a:off x="701675" y="5181600"/>
            <a:ext cx="615315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3EF69BB-A8EC-48B2-9116-9F48838EC3C8}"/>
              </a:ext>
            </a:extLst>
          </p:cNvPr>
          <p:cNvSpPr>
            <a:spLocks noGrp="1" noRot="1" noChangeAspect="1" noTextEdit="1"/>
          </p:cNvSpPr>
          <p:nvPr>
            <p:ph type="sldImg"/>
          </p:nvPr>
        </p:nvSpPr>
        <p:spPr bwMode="auto">
          <a:xfrm>
            <a:off x="455613" y="76200"/>
            <a:ext cx="6045200" cy="4533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732272A-2532-49F5-89AA-A465FB1FD2B9}"/>
              </a:ext>
            </a:extLst>
          </p:cNvPr>
          <p:cNvSpPr>
            <a:spLocks noGrp="1"/>
          </p:cNvSpPr>
          <p:nvPr>
            <p:ph type="body" idx="1"/>
          </p:nvPr>
        </p:nvSpPr>
        <p:spPr bwMode="auto">
          <a:xfrm>
            <a:off x="233363" y="4572000"/>
            <a:ext cx="6621462"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 typeface="Wingdings" panose="05000000000000000000" pitchFamily="2" charset="2"/>
              <a:buChar char="§"/>
            </a:pPr>
            <a:r>
              <a:rPr lang="en-US" altLang="en-US" sz="1400" dirty="0"/>
              <a:t>Required Fees increased at a higher % due to the relative size of the fee and due to the increasing need to cover direct IT and Maintenance of the University Facilities that are covered in part due to required fees for IT and Facility.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94EDE0-87F1-4B25-A976-CD7A4F97CFD5}"/>
              </a:ext>
            </a:extLst>
          </p:cNvPr>
          <p:cNvSpPr>
            <a:spLocks noGrp="1" noRot="1" noChangeAspect="1" noTextEdit="1"/>
          </p:cNvSpPr>
          <p:nvPr>
            <p:ph type="sldImg"/>
          </p:nvPr>
        </p:nvSpPr>
        <p:spPr bwMode="auto">
          <a:xfrm>
            <a:off x="455613" y="76200"/>
            <a:ext cx="6121400" cy="459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C32DC8-E075-4D8E-B21A-3DDDCCD26E43}"/>
              </a:ext>
            </a:extLst>
          </p:cNvPr>
          <p:cNvSpPr>
            <a:spLocks noGrp="1"/>
          </p:cNvSpPr>
          <p:nvPr>
            <p:ph type="body" idx="1"/>
          </p:nvPr>
        </p:nvSpPr>
        <p:spPr bwMode="auto">
          <a:xfrm>
            <a:off x="233363" y="4648200"/>
            <a:ext cx="6621462"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en-US" altLang="en-US"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2887525-1F68-4EEB-AA50-DFA2346DC2B5}"/>
              </a:ext>
            </a:extLst>
          </p:cNvPr>
          <p:cNvSpPr>
            <a:spLocks noGrp="1" noRot="1" noChangeAspect="1" noTextEdit="1"/>
          </p:cNvSpPr>
          <p:nvPr>
            <p:ph type="sldImg"/>
          </p:nvPr>
        </p:nvSpPr>
        <p:spPr bwMode="auto">
          <a:xfrm>
            <a:off x="228600" y="76200"/>
            <a:ext cx="6578600" cy="4933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36C9EE48-3708-438D-9E2E-73088135D609}"/>
              </a:ext>
            </a:extLst>
          </p:cNvPr>
          <p:cNvSpPr>
            <a:spLocks noGrp="1"/>
          </p:cNvSpPr>
          <p:nvPr>
            <p:ph type="body" idx="1"/>
          </p:nvPr>
        </p:nvSpPr>
        <p:spPr bwMode="auto">
          <a:xfrm>
            <a:off x="233363" y="5181600"/>
            <a:ext cx="6621462"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9218DD8-0064-4691-8A94-458DBFE22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77836D1-841B-4411-8850-41B66AF4CB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7D90BCF-626C-4274-8C26-5BA0B98000F2}"/>
              </a:ext>
            </a:extLst>
          </p:cNvPr>
          <p:cNvSpPr>
            <a:spLocks noGrp="1" noRot="1" noChangeAspect="1" noTextEdit="1"/>
          </p:cNvSpPr>
          <p:nvPr>
            <p:ph type="sldImg"/>
          </p:nvPr>
        </p:nvSpPr>
        <p:spPr bwMode="auto">
          <a:xfrm>
            <a:off x="152400" y="76200"/>
            <a:ext cx="6653213" cy="499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E7583D2-6449-4281-AF39-381EDDD157B6}"/>
              </a:ext>
            </a:extLst>
          </p:cNvPr>
          <p:cNvSpPr>
            <a:spLocks noGrp="1"/>
          </p:cNvSpPr>
          <p:nvPr>
            <p:ph type="body" idx="1"/>
          </p:nvPr>
        </p:nvSpPr>
        <p:spPr bwMode="auto">
          <a:xfrm>
            <a:off x="233363" y="5638800"/>
            <a:ext cx="6621462"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078E2E8-78F6-48FD-ABE3-342419BB9F14}"/>
              </a:ext>
            </a:extLst>
          </p:cNvPr>
          <p:cNvSpPr>
            <a:spLocks noGrp="1" noRot="1" noChangeAspect="1" noTextEdit="1"/>
          </p:cNvSpPr>
          <p:nvPr>
            <p:ph type="sldImg"/>
          </p:nvPr>
        </p:nvSpPr>
        <p:spPr bwMode="auto">
          <a:xfrm>
            <a:off x="203200" y="76200"/>
            <a:ext cx="6604000" cy="495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D2FA56D-2C87-4C67-B9B1-F996F5B8C37A}"/>
              </a:ext>
            </a:extLst>
          </p:cNvPr>
          <p:cNvSpPr>
            <a:spLocks noGrp="1"/>
          </p:cNvSpPr>
          <p:nvPr>
            <p:ph type="body" idx="1"/>
          </p:nvPr>
        </p:nvSpPr>
        <p:spPr bwMode="auto">
          <a:xfrm>
            <a:off x="233363" y="5943600"/>
            <a:ext cx="6621462"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Administration includes Department Directors, Academic Chairs, Deans and Associate Deans, and All Senior Staff.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9EFDB89-F51E-4E0A-9CAA-977F3630D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1822B9F-AE3E-4ED5-9B6F-2ADD61263B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Internationals and Out-of-Staters = 196</a:t>
            </a:r>
          </a:p>
          <a:p>
            <a:r>
              <a:rPr lang="en-US" altLang="en-US" sz="1400" dirty="0"/>
              <a:t>We abated the out-of-state differential for = 147</a:t>
            </a:r>
          </a:p>
          <a:p>
            <a:r>
              <a:rPr lang="en-US" altLang="en-US" sz="1400" dirty="0"/>
              <a:t>Only 25% of our Out-of-Staters pay a portion or all of the out-of-state differential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7362E31-C921-4782-A8A6-E23C31FA05D6}"/>
              </a:ext>
            </a:extLst>
          </p:cNvPr>
          <p:cNvSpPr>
            <a:spLocks noGrp="1" noRot="1" noChangeAspect="1" noTextEdit="1"/>
          </p:cNvSpPr>
          <p:nvPr>
            <p:ph type="sldImg"/>
          </p:nvPr>
        </p:nvSpPr>
        <p:spPr bwMode="auto">
          <a:xfrm>
            <a:off x="228600" y="76200"/>
            <a:ext cx="6578600" cy="4933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F2F3DB1-0BF7-4C1E-A049-24867A95AFF0}"/>
              </a:ext>
            </a:extLst>
          </p:cNvPr>
          <p:cNvSpPr>
            <a:spLocks noGrp="1"/>
          </p:cNvSpPr>
          <p:nvPr>
            <p:ph type="body" idx="1"/>
          </p:nvPr>
        </p:nvSpPr>
        <p:spPr bwMode="auto">
          <a:xfrm>
            <a:off x="233363" y="5562600"/>
            <a:ext cx="6621462"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endParaRPr lang="en-US" altLang="en-US" sz="2000" b="1" dirty="0">
              <a:solidFill>
                <a:srgbClr val="FF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6E033FA-1EFA-427A-A201-50C15509689E}"/>
              </a:ext>
            </a:extLst>
          </p:cNvPr>
          <p:cNvSpPr>
            <a:spLocks noGrp="1" noRot="1" noChangeAspect="1" noTextEdit="1"/>
          </p:cNvSpPr>
          <p:nvPr>
            <p:ph type="sldImg"/>
          </p:nvPr>
        </p:nvSpPr>
        <p:spPr bwMode="auto">
          <a:xfrm>
            <a:off x="228600" y="76200"/>
            <a:ext cx="6553200" cy="491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5CBE9A0E-735B-42CC-A721-3DBFFC38D3F7}"/>
              </a:ext>
            </a:extLst>
          </p:cNvPr>
          <p:cNvSpPr>
            <a:spLocks noGrp="1"/>
          </p:cNvSpPr>
          <p:nvPr>
            <p:ph type="body" idx="1"/>
          </p:nvPr>
        </p:nvSpPr>
        <p:spPr bwMode="auto">
          <a:xfrm>
            <a:off x="233363" y="5029200"/>
            <a:ext cx="6621462"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535F4B8-7825-4D04-B587-3EA65D0F2333}"/>
              </a:ext>
            </a:extLst>
          </p:cNvPr>
          <p:cNvSpPr>
            <a:spLocks noGrp="1" noRot="1" noChangeAspect="1" noTextEdit="1"/>
          </p:cNvSpPr>
          <p:nvPr>
            <p:ph type="sldImg"/>
          </p:nvPr>
        </p:nvSpPr>
        <p:spPr bwMode="auto">
          <a:xfrm>
            <a:off x="228600" y="76200"/>
            <a:ext cx="6553200" cy="491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C1AB2D6-69D3-45E7-A82E-F10BA130AA61}"/>
              </a:ext>
            </a:extLst>
          </p:cNvPr>
          <p:cNvSpPr>
            <a:spLocks noGrp="1"/>
          </p:cNvSpPr>
          <p:nvPr>
            <p:ph type="body" idx="1"/>
          </p:nvPr>
        </p:nvSpPr>
        <p:spPr bwMode="auto">
          <a:xfrm>
            <a:off x="233363" y="5029200"/>
            <a:ext cx="6621462"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eaLnBrk="1" hangingPunct="1">
              <a:spcBef>
                <a:spcPct val="0"/>
              </a:spcBef>
              <a:buFont typeface="Wingdings" panose="05000000000000000000" pitchFamily="2" charset="2"/>
              <a:buChar char="§"/>
            </a:pPr>
            <a:r>
              <a:rPr lang="en-US" altLang="en-US" sz="1400" dirty="0">
                <a:solidFill>
                  <a:srgbClr val="FF0000"/>
                </a:solidFill>
              </a:rPr>
              <a:t>THIS SLIDE ONLY RECONCILES TO THE APPROPRIATION ACT.   </a:t>
            </a:r>
          </a:p>
          <a:p>
            <a:pPr marL="171425" indent="-171425" eaLnBrk="1" hangingPunct="1">
              <a:spcBef>
                <a:spcPct val="0"/>
              </a:spcBef>
              <a:buFont typeface="Wingdings" panose="05000000000000000000" pitchFamily="2" charset="2"/>
              <a:buChar char="§"/>
            </a:pPr>
            <a:r>
              <a:rPr lang="en-US" altLang="en-US" sz="1400" dirty="0"/>
              <a:t>State Recurring take into consideration 1A funds.</a:t>
            </a:r>
          </a:p>
          <a:p>
            <a:pPr marL="171425" indent="-171425" eaLnBrk="1" hangingPunct="1">
              <a:spcBef>
                <a:spcPct val="0"/>
              </a:spcBef>
              <a:buFont typeface="Wingdings" panose="05000000000000000000" pitchFamily="2" charset="2"/>
              <a:buChar char="§"/>
            </a:pPr>
            <a:r>
              <a:rPr lang="en-US" altLang="en-US" sz="1400" dirty="0"/>
              <a:t>This slide does not take into consideration Budget Carryforwards (unlike Slide 7), Capital Reserve Funds, Lottery Funds, nor mid year appropriations for COLA’s, Health Ins., Etc. that were received during the 3 years.  </a:t>
            </a:r>
            <a:endParaRPr lang="en-US" altLang="en-US" sz="1400" dirty="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E9E6215-36D2-4932-A621-4EF873DA182B}"/>
              </a:ext>
            </a:extLst>
          </p:cNvPr>
          <p:cNvSpPr>
            <a:spLocks noGrp="1" noRot="1" noChangeAspect="1" noTextEdit="1"/>
          </p:cNvSpPr>
          <p:nvPr>
            <p:ph type="sldImg"/>
          </p:nvPr>
        </p:nvSpPr>
        <p:spPr bwMode="auto">
          <a:xfrm>
            <a:off x="455613" y="76200"/>
            <a:ext cx="6323012" cy="474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1EDC6C6-C53D-4605-B2E9-14823C3458B3}"/>
              </a:ext>
            </a:extLst>
          </p:cNvPr>
          <p:cNvSpPr>
            <a:spLocks noGrp="1"/>
          </p:cNvSpPr>
          <p:nvPr>
            <p:ph type="body" idx="1"/>
          </p:nvPr>
        </p:nvSpPr>
        <p:spPr bwMode="auto">
          <a:xfrm>
            <a:off x="233363" y="4800601"/>
            <a:ext cx="6621462"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eaLnBrk="1" hangingPunct="1">
              <a:spcBef>
                <a:spcPct val="0"/>
              </a:spcBef>
              <a:buFont typeface="Wingdings" panose="05000000000000000000" pitchFamily="2" charset="2"/>
              <a:buChar char="§"/>
            </a:pPr>
            <a:r>
              <a:rPr lang="en-US" altLang="en-US" sz="700" dirty="0"/>
              <a:t>Other Revenue and Gifts include the Donations made by both Foundations during the year.  This includes scholarship revenue that also comes from the Education Foundation.  </a:t>
            </a:r>
          </a:p>
          <a:p>
            <a:pPr marL="171425" indent="-171425" eaLnBrk="1" hangingPunct="1">
              <a:spcBef>
                <a:spcPct val="0"/>
              </a:spcBef>
              <a:buFont typeface="Wingdings" panose="05000000000000000000" pitchFamily="2" charset="2"/>
              <a:buChar char="§"/>
            </a:pPr>
            <a:r>
              <a:rPr lang="en-US" altLang="en-US" sz="700" dirty="0"/>
              <a:t>State Allocations, Credits and COE </a:t>
            </a:r>
            <a:r>
              <a:rPr lang="en-US" altLang="en-US" sz="700" dirty="0" err="1"/>
              <a:t>Approps</a:t>
            </a:r>
            <a:r>
              <a:rPr lang="en-US" altLang="en-US" sz="700" dirty="0"/>
              <a:t> include the $350k for the COE that we annually receive, the retirement credit that we receive annually, and the appropriation allocations we received for Dental, retirement, and the pay increase received this year.  </a:t>
            </a:r>
          </a:p>
          <a:p>
            <a:pPr marL="171425" indent="-171425" eaLnBrk="1" hangingPunct="1">
              <a:spcBef>
                <a:spcPct val="0"/>
              </a:spcBef>
              <a:buFont typeface="Wingdings" panose="05000000000000000000" pitchFamily="2" charset="2"/>
              <a:buChar char="§"/>
            </a:pPr>
            <a:r>
              <a:rPr lang="en-US" altLang="en-US" sz="700" dirty="0"/>
              <a:t>State and Local grants are only those operational grants we receive for research and student development.  This does not include state scholarships.</a:t>
            </a:r>
          </a:p>
          <a:p>
            <a:pPr marL="171425" indent="-171425" eaLnBrk="1" hangingPunct="1">
              <a:spcBef>
                <a:spcPct val="0"/>
              </a:spcBef>
              <a:buFont typeface="Wingdings" panose="05000000000000000000" pitchFamily="2" charset="2"/>
              <a:buChar char="§"/>
            </a:pPr>
            <a:r>
              <a:rPr lang="en-US" altLang="en-US" sz="700" dirty="0"/>
              <a:t>Federal Grants do not include scholarship programs as well.</a:t>
            </a:r>
          </a:p>
          <a:p>
            <a:pPr marL="171425" indent="-171425" eaLnBrk="1" hangingPunct="1">
              <a:spcBef>
                <a:spcPct val="0"/>
              </a:spcBef>
              <a:buFont typeface="Wingdings" panose="05000000000000000000" pitchFamily="2" charset="2"/>
              <a:buChar char="§"/>
            </a:pPr>
            <a:r>
              <a:rPr lang="en-US" altLang="en-US" sz="700" dirty="0"/>
              <a:t>Student Tuition and Fees includes actual cash from students, student scholarship programs (State, Federal, and Other Scholarships except for Ed Foundation and donor related scholarships listed in other revenue and gifts.</a:t>
            </a:r>
          </a:p>
          <a:p>
            <a:pPr marL="171425" indent="-171425" eaLnBrk="1" hangingPunct="1">
              <a:spcBef>
                <a:spcPct val="0"/>
              </a:spcBef>
              <a:buFont typeface="Wingdings" panose="05000000000000000000" pitchFamily="2" charset="2"/>
              <a:buChar char="§"/>
            </a:pPr>
            <a:r>
              <a:rPr lang="en-US" altLang="en-US" sz="700" dirty="0"/>
              <a:t>Sales of Educ and Aux Services include, Auxiliary Revenues, Center for the Child, PAC, The DHHS contract (not reportable as a grant due to federal regs),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9817C45-2B5B-4EA5-9E7B-A8C637375BF3}"/>
              </a:ext>
            </a:extLst>
          </p:cNvPr>
          <p:cNvSpPr>
            <a:spLocks noGrp="1" noRot="1" noChangeAspect="1" noTextEdit="1"/>
          </p:cNvSpPr>
          <p:nvPr>
            <p:ph type="sldImg"/>
          </p:nvPr>
        </p:nvSpPr>
        <p:spPr bwMode="auto">
          <a:xfrm>
            <a:off x="306388" y="76200"/>
            <a:ext cx="6500812" cy="4876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D7B29A9-A303-4C30-AB5E-00BB0088941D}"/>
              </a:ext>
            </a:extLst>
          </p:cNvPr>
          <p:cNvSpPr>
            <a:spLocks noGrp="1"/>
          </p:cNvSpPr>
          <p:nvPr>
            <p:ph type="body" idx="1"/>
          </p:nvPr>
        </p:nvSpPr>
        <p:spPr bwMode="auto">
          <a:xfrm>
            <a:off x="233363" y="5257801"/>
            <a:ext cx="6621462" cy="3505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eaLnBrk="1" hangingPunct="1">
              <a:spcBef>
                <a:spcPct val="0"/>
              </a:spcBef>
              <a:buFont typeface="Wingdings" panose="05000000000000000000" pitchFamily="2" charset="2"/>
              <a:buChar char="§"/>
              <a:defRPr/>
            </a:pPr>
            <a:r>
              <a:rPr lang="en-US" altLang="en-US" sz="1400" dirty="0"/>
              <a:t>Slide lumps Instruction, Academic Support, and Scholarships into one category.  </a:t>
            </a:r>
          </a:p>
          <a:p>
            <a:pPr eaLnBrk="1" hangingPunct="1">
              <a:spcBef>
                <a:spcPct val="0"/>
              </a:spcBef>
              <a:defRPr/>
            </a:pPr>
            <a:endParaRPr lang="en-US" altLang="en-US" sz="1800" dirty="0"/>
          </a:p>
          <a:p>
            <a:pPr eaLnBrk="1" hangingPunct="1">
              <a:spcBef>
                <a:spcPct val="0"/>
              </a:spcBef>
              <a:defRPr/>
            </a:pPr>
            <a:endParaRPr lang="en-US" altLang="en-US" dirty="0"/>
          </a:p>
          <a:p>
            <a:pPr eaLnBrk="1" hangingPunct="1">
              <a:spcBef>
                <a:spcPct val="0"/>
              </a:spcBef>
              <a:buFont typeface="Wingdings" panose="05000000000000000000" pitchFamily="2" charset="2"/>
              <a:buNone/>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2D9CD84-4B51-4CF5-AC3E-C428955F3B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C0FD391-662E-483C-B2EB-8E3ED9810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2425424-9979-4827-BE1C-5BDBE7E675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DB269DB-DBB8-4891-9105-2B44E69A0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F93D31E-BF0C-45A3-824E-C7CF81418D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70D91A0-AA3D-41E9-8FB5-43BE164B2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77F5675-AF5D-4584-9F1D-2C50AAC35A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F55DA87-15E0-401D-8165-4554800C1B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5B7C233-047C-4372-A679-E3C4A88F2D3A}"/>
              </a:ext>
            </a:extLst>
          </p:cNvPr>
          <p:cNvSpPr>
            <a:spLocks noGrp="1" noRot="1" noChangeAspect="1" noTextEdit="1"/>
          </p:cNvSpPr>
          <p:nvPr>
            <p:ph type="sldImg"/>
          </p:nvPr>
        </p:nvSpPr>
        <p:spPr bwMode="auto">
          <a:xfrm>
            <a:off x="304800" y="152400"/>
            <a:ext cx="6502400" cy="4876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3A5070D-9215-438F-8F3F-957979AC6691}"/>
              </a:ext>
            </a:extLst>
          </p:cNvPr>
          <p:cNvSpPr>
            <a:spLocks noGrp="1"/>
          </p:cNvSpPr>
          <p:nvPr>
            <p:ph type="body" idx="1"/>
          </p:nvPr>
        </p:nvSpPr>
        <p:spPr>
          <a:xfrm>
            <a:off x="233363" y="5257800"/>
            <a:ext cx="6621462" cy="3810000"/>
          </a:xfrm>
        </p:spPr>
        <p:txBody>
          <a:bodyPr/>
          <a:lstStyle/>
          <a:p>
            <a:pPr>
              <a:buFont typeface="Wingdings" panose="05000000000000000000" pitchFamily="2" charset="2"/>
              <a:buNone/>
              <a:defRPr/>
            </a:pPr>
            <a:r>
              <a:rPr lang="en-US" sz="1400" dirty="0">
                <a:solidFill>
                  <a:srgbClr val="FF0000"/>
                </a:solidFill>
              </a:rPr>
              <a:t>THIS IS REPORTED BY HEADCOUNT.  </a:t>
            </a:r>
          </a:p>
          <a:p>
            <a:pPr>
              <a:buFont typeface="Wingdings" panose="05000000000000000000" pitchFamily="2" charset="2"/>
              <a:buNone/>
              <a:defRPr/>
            </a:pPr>
            <a:r>
              <a:rPr lang="en-US" sz="1400" dirty="0">
                <a:solidFill>
                  <a:srgbClr val="FF0000"/>
                </a:solidFill>
              </a:rPr>
              <a:t>FTE WOULD NOT HAVE YEILDED SIGNIFICANTLY DIFFERENT RESULTS.</a:t>
            </a:r>
          </a:p>
          <a:p>
            <a:pPr>
              <a:buFont typeface="Wingdings" panose="05000000000000000000" pitchFamily="2" charset="2"/>
              <a:buNone/>
              <a:defRPr/>
            </a:pPr>
            <a:endParaRPr lang="en-US" sz="1400" dirty="0"/>
          </a:p>
          <a:p>
            <a:pPr marL="171425" indent="-171425">
              <a:buFont typeface="Wingdings" panose="05000000000000000000" pitchFamily="2" charset="2"/>
              <a:buChar char="§"/>
              <a:defRPr/>
            </a:pPr>
            <a:r>
              <a:rPr lang="en-US" sz="1400" dirty="0"/>
              <a:t>In-state / Out-of-State Enrollment</a:t>
            </a:r>
          </a:p>
          <a:p>
            <a:pPr marL="171425" indent="-171425">
              <a:buFont typeface="Wingdings" panose="05000000000000000000" pitchFamily="2" charset="2"/>
              <a:buChar char="§"/>
              <a:defRPr/>
            </a:pPr>
            <a:endParaRPr lang="en-US" sz="1400" dirty="0"/>
          </a:p>
          <a:p>
            <a:pPr marL="628558" lvl="1" indent="-171425">
              <a:buFont typeface="Wingdings" panose="05000000000000000000" pitchFamily="2" charset="2"/>
              <a:buChar char="§"/>
              <a:defRPr/>
            </a:pPr>
            <a:r>
              <a:rPr lang="en-US" sz="1400" dirty="0"/>
              <a:t>In-state – 3,590</a:t>
            </a:r>
          </a:p>
          <a:p>
            <a:pPr marL="628558" lvl="1" indent="-171425">
              <a:buFont typeface="Wingdings" panose="05000000000000000000" pitchFamily="2" charset="2"/>
              <a:buChar char="§"/>
              <a:defRPr/>
            </a:pPr>
            <a:endParaRPr lang="en-US" sz="1400" dirty="0"/>
          </a:p>
          <a:p>
            <a:pPr marL="628558" lvl="1" indent="-171425">
              <a:buFont typeface="Wingdings" panose="05000000000000000000" pitchFamily="2" charset="2"/>
              <a:buChar char="§"/>
              <a:defRPr/>
            </a:pPr>
            <a:r>
              <a:rPr lang="en-US" sz="1400" dirty="0"/>
              <a:t>Out-of-State – 131</a:t>
            </a:r>
          </a:p>
          <a:p>
            <a:pPr marL="628558" lvl="1" indent="-171425">
              <a:buFont typeface="Wingdings" panose="05000000000000000000" pitchFamily="2" charset="2"/>
              <a:buChar char="§"/>
              <a:defRPr/>
            </a:pPr>
            <a:endParaRPr lang="en-US" sz="1400" dirty="0"/>
          </a:p>
          <a:p>
            <a:pPr marL="628558" lvl="1" indent="-171425">
              <a:buFont typeface="Wingdings" panose="05000000000000000000" pitchFamily="2" charset="2"/>
              <a:buChar char="§"/>
              <a:defRPr/>
            </a:pPr>
            <a:r>
              <a:rPr lang="en-US" sz="1400" dirty="0"/>
              <a:t>International – 65</a:t>
            </a:r>
          </a:p>
          <a:p>
            <a:pPr lvl="1">
              <a:buFont typeface="Wingdings" panose="05000000000000000000" pitchFamily="2" charset="2"/>
              <a:buNone/>
              <a:defRPr/>
            </a:pPr>
            <a:endParaRPr 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7453CE5-E256-4384-B54A-F57080A427BE}"/>
              </a:ext>
            </a:extLst>
          </p:cNvPr>
          <p:cNvSpPr>
            <a:spLocks noGrp="1"/>
          </p:cNvSpPr>
          <p:nvPr>
            <p:ph type="dt" sz="half" idx="10"/>
          </p:nvPr>
        </p:nvSpPr>
        <p:spPr/>
        <p:txBody>
          <a:bodyPr/>
          <a:lstStyle>
            <a:lvl1pPr>
              <a:defRPr/>
            </a:lvl1pPr>
          </a:lstStyle>
          <a:p>
            <a:pPr>
              <a:defRPr/>
            </a:pPr>
            <a:fld id="{46CDAFAA-2410-4011-B80F-F9B62285293F}" type="datetime1">
              <a:rPr lang="en-US"/>
              <a:pPr>
                <a:defRPr/>
              </a:pPr>
              <a:t>1/4/2022</a:t>
            </a:fld>
            <a:endParaRPr lang="en-US" dirty="0"/>
          </a:p>
        </p:txBody>
      </p:sp>
      <p:sp>
        <p:nvSpPr>
          <p:cNvPr id="5" name="Footer Placeholder 4">
            <a:extLst>
              <a:ext uri="{FF2B5EF4-FFF2-40B4-BE49-F238E27FC236}">
                <a16:creationId xmlns:a16="http://schemas.microsoft.com/office/drawing/2014/main" id="{EC3AAF22-934D-4CFD-B6AD-C85FAD2A2E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405510C-AA75-42BD-94D2-8F604556C2DF}"/>
              </a:ext>
            </a:extLst>
          </p:cNvPr>
          <p:cNvSpPr>
            <a:spLocks noGrp="1"/>
          </p:cNvSpPr>
          <p:nvPr>
            <p:ph type="sldNum" sz="quarter" idx="12"/>
          </p:nvPr>
        </p:nvSpPr>
        <p:spPr/>
        <p:txBody>
          <a:bodyPr/>
          <a:lstStyle>
            <a:lvl1pPr>
              <a:defRPr/>
            </a:lvl1pPr>
          </a:lstStyle>
          <a:p>
            <a:fld id="{863956BD-6BE0-4406-80DD-9606D30EFF9A}" type="slidenum">
              <a:rPr lang="en-US" altLang="en-US"/>
              <a:pPr/>
              <a:t>‹#›</a:t>
            </a:fld>
            <a:endParaRPr lang="en-US" altLang="en-US" dirty="0"/>
          </a:p>
        </p:txBody>
      </p:sp>
    </p:spTree>
    <p:extLst>
      <p:ext uri="{BB962C8B-B14F-4D97-AF65-F5344CB8AC3E}">
        <p14:creationId xmlns:p14="http://schemas.microsoft.com/office/powerpoint/2010/main" val="399664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D2E53-EE17-454F-9F42-6075F5832CEE}"/>
              </a:ext>
            </a:extLst>
          </p:cNvPr>
          <p:cNvSpPr>
            <a:spLocks noGrp="1"/>
          </p:cNvSpPr>
          <p:nvPr>
            <p:ph type="dt" sz="half" idx="10"/>
          </p:nvPr>
        </p:nvSpPr>
        <p:spPr/>
        <p:txBody>
          <a:bodyPr/>
          <a:lstStyle>
            <a:lvl1pPr>
              <a:defRPr/>
            </a:lvl1pPr>
          </a:lstStyle>
          <a:p>
            <a:pPr>
              <a:defRPr/>
            </a:pPr>
            <a:fld id="{1BB425BE-5CDF-46E7-8F15-AF8B5E987738}" type="datetime1">
              <a:rPr lang="en-US"/>
              <a:pPr>
                <a:defRPr/>
              </a:pPr>
              <a:t>1/4/2022</a:t>
            </a:fld>
            <a:endParaRPr lang="en-US" dirty="0"/>
          </a:p>
        </p:txBody>
      </p:sp>
      <p:sp>
        <p:nvSpPr>
          <p:cNvPr id="5" name="Footer Placeholder 4">
            <a:extLst>
              <a:ext uri="{FF2B5EF4-FFF2-40B4-BE49-F238E27FC236}">
                <a16:creationId xmlns:a16="http://schemas.microsoft.com/office/drawing/2014/main" id="{036DF6E6-640B-4593-A320-56B81B7583B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08E3395-0977-498D-AB13-CAA75B7201AE}"/>
              </a:ext>
            </a:extLst>
          </p:cNvPr>
          <p:cNvSpPr>
            <a:spLocks noGrp="1"/>
          </p:cNvSpPr>
          <p:nvPr>
            <p:ph type="sldNum" sz="quarter" idx="12"/>
          </p:nvPr>
        </p:nvSpPr>
        <p:spPr/>
        <p:txBody>
          <a:bodyPr/>
          <a:lstStyle>
            <a:lvl1pPr>
              <a:defRPr/>
            </a:lvl1pPr>
          </a:lstStyle>
          <a:p>
            <a:fld id="{0AF324A9-2706-4A5C-8C9E-1201D400C298}" type="slidenum">
              <a:rPr lang="en-US" altLang="en-US"/>
              <a:pPr/>
              <a:t>‹#›</a:t>
            </a:fld>
            <a:endParaRPr lang="en-US" altLang="en-US" dirty="0"/>
          </a:p>
        </p:txBody>
      </p:sp>
    </p:spTree>
    <p:extLst>
      <p:ext uri="{BB962C8B-B14F-4D97-AF65-F5344CB8AC3E}">
        <p14:creationId xmlns:p14="http://schemas.microsoft.com/office/powerpoint/2010/main" val="84468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95074-C7D0-4A50-9AD8-69A97459A9B3}"/>
              </a:ext>
            </a:extLst>
          </p:cNvPr>
          <p:cNvSpPr>
            <a:spLocks noGrp="1"/>
          </p:cNvSpPr>
          <p:nvPr>
            <p:ph type="dt" sz="half" idx="10"/>
          </p:nvPr>
        </p:nvSpPr>
        <p:spPr/>
        <p:txBody>
          <a:bodyPr/>
          <a:lstStyle>
            <a:lvl1pPr>
              <a:defRPr/>
            </a:lvl1pPr>
          </a:lstStyle>
          <a:p>
            <a:pPr>
              <a:defRPr/>
            </a:pPr>
            <a:fld id="{3B503E8A-A750-4B29-B9F3-63C2BA0FA3F1}" type="datetime1">
              <a:rPr lang="en-US"/>
              <a:pPr>
                <a:defRPr/>
              </a:pPr>
              <a:t>1/4/2022</a:t>
            </a:fld>
            <a:endParaRPr lang="en-US" dirty="0"/>
          </a:p>
        </p:txBody>
      </p:sp>
      <p:sp>
        <p:nvSpPr>
          <p:cNvPr id="5" name="Footer Placeholder 4">
            <a:extLst>
              <a:ext uri="{FF2B5EF4-FFF2-40B4-BE49-F238E27FC236}">
                <a16:creationId xmlns:a16="http://schemas.microsoft.com/office/drawing/2014/main" id="{FF63DD5C-42E1-4400-98BB-7FF0A36F308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6F41672-DFA8-4429-A7DC-FE43B05D71D3}"/>
              </a:ext>
            </a:extLst>
          </p:cNvPr>
          <p:cNvSpPr>
            <a:spLocks noGrp="1"/>
          </p:cNvSpPr>
          <p:nvPr>
            <p:ph type="sldNum" sz="quarter" idx="12"/>
          </p:nvPr>
        </p:nvSpPr>
        <p:spPr/>
        <p:txBody>
          <a:bodyPr/>
          <a:lstStyle>
            <a:lvl1pPr>
              <a:defRPr/>
            </a:lvl1pPr>
          </a:lstStyle>
          <a:p>
            <a:fld id="{41B34F3B-966C-4204-9F61-BEC03B1A808F}" type="slidenum">
              <a:rPr lang="en-US" altLang="en-US"/>
              <a:pPr/>
              <a:t>‹#›</a:t>
            </a:fld>
            <a:endParaRPr lang="en-US" altLang="en-US" dirty="0"/>
          </a:p>
        </p:txBody>
      </p:sp>
    </p:spTree>
    <p:extLst>
      <p:ext uri="{BB962C8B-B14F-4D97-AF65-F5344CB8AC3E}">
        <p14:creationId xmlns:p14="http://schemas.microsoft.com/office/powerpoint/2010/main" val="5151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FB1E21E-4DDE-4F85-A33E-3ADE5EAC3C6E}"/>
              </a:ext>
            </a:extLst>
          </p:cNvPr>
          <p:cNvSpPr>
            <a:spLocks noGrp="1"/>
          </p:cNvSpPr>
          <p:nvPr>
            <p:ph type="dt" sz="half" idx="10"/>
          </p:nvPr>
        </p:nvSpPr>
        <p:spPr/>
        <p:txBody>
          <a:bodyPr/>
          <a:lstStyle>
            <a:lvl1pPr>
              <a:defRPr/>
            </a:lvl1pPr>
          </a:lstStyle>
          <a:p>
            <a:pPr>
              <a:defRPr/>
            </a:pPr>
            <a:fld id="{ABB8F804-B0E3-48BF-82F7-35A610F0F564}" type="datetime1">
              <a:rPr lang="en-US"/>
              <a:pPr>
                <a:defRPr/>
              </a:pPr>
              <a:t>1/4/2022</a:t>
            </a:fld>
            <a:endParaRPr lang="en-US" dirty="0"/>
          </a:p>
        </p:txBody>
      </p:sp>
      <p:sp>
        <p:nvSpPr>
          <p:cNvPr id="5" name="Footer Placeholder 4">
            <a:extLst>
              <a:ext uri="{FF2B5EF4-FFF2-40B4-BE49-F238E27FC236}">
                <a16:creationId xmlns:a16="http://schemas.microsoft.com/office/drawing/2014/main" id="{EC5BCA23-0D4C-45FA-B551-C44D7BF1739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41C775B-B563-4884-9F63-F0C63B3F015D}"/>
              </a:ext>
            </a:extLst>
          </p:cNvPr>
          <p:cNvSpPr>
            <a:spLocks noGrp="1"/>
          </p:cNvSpPr>
          <p:nvPr>
            <p:ph type="sldNum" sz="quarter" idx="12"/>
          </p:nvPr>
        </p:nvSpPr>
        <p:spPr/>
        <p:txBody>
          <a:bodyPr/>
          <a:lstStyle>
            <a:lvl1pPr>
              <a:defRPr/>
            </a:lvl1pPr>
          </a:lstStyle>
          <a:p>
            <a:fld id="{87DAB9B8-D2B5-4A63-B48A-1B68E600A365}" type="slidenum">
              <a:rPr lang="en-US" altLang="en-US"/>
              <a:pPr/>
              <a:t>‹#›</a:t>
            </a:fld>
            <a:endParaRPr lang="en-US" altLang="en-US" dirty="0"/>
          </a:p>
        </p:txBody>
      </p:sp>
    </p:spTree>
    <p:extLst>
      <p:ext uri="{BB962C8B-B14F-4D97-AF65-F5344CB8AC3E}">
        <p14:creationId xmlns:p14="http://schemas.microsoft.com/office/powerpoint/2010/main" val="109490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00908-7E6E-494E-90DA-80B367892DC6}"/>
              </a:ext>
            </a:extLst>
          </p:cNvPr>
          <p:cNvSpPr>
            <a:spLocks noGrp="1"/>
          </p:cNvSpPr>
          <p:nvPr>
            <p:ph type="dt" sz="half" idx="10"/>
          </p:nvPr>
        </p:nvSpPr>
        <p:spPr/>
        <p:txBody>
          <a:bodyPr/>
          <a:lstStyle>
            <a:lvl1pPr>
              <a:defRPr/>
            </a:lvl1pPr>
          </a:lstStyle>
          <a:p>
            <a:pPr>
              <a:defRPr/>
            </a:pPr>
            <a:fld id="{55192434-A414-49F4-A294-1E0AD3642DDD}" type="datetime1">
              <a:rPr lang="en-US"/>
              <a:pPr>
                <a:defRPr/>
              </a:pPr>
              <a:t>1/4/2022</a:t>
            </a:fld>
            <a:endParaRPr lang="en-US" dirty="0"/>
          </a:p>
        </p:txBody>
      </p:sp>
      <p:sp>
        <p:nvSpPr>
          <p:cNvPr id="5" name="Footer Placeholder 4">
            <a:extLst>
              <a:ext uri="{FF2B5EF4-FFF2-40B4-BE49-F238E27FC236}">
                <a16:creationId xmlns:a16="http://schemas.microsoft.com/office/drawing/2014/main" id="{094C3B07-4BF6-4759-B6EC-EE1DD8D4E84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BD12CCF-2674-4AF8-B968-3D61415045FB}"/>
              </a:ext>
            </a:extLst>
          </p:cNvPr>
          <p:cNvSpPr>
            <a:spLocks noGrp="1"/>
          </p:cNvSpPr>
          <p:nvPr>
            <p:ph type="sldNum" sz="quarter" idx="12"/>
          </p:nvPr>
        </p:nvSpPr>
        <p:spPr/>
        <p:txBody>
          <a:bodyPr/>
          <a:lstStyle>
            <a:lvl1pPr>
              <a:defRPr/>
            </a:lvl1pPr>
          </a:lstStyle>
          <a:p>
            <a:fld id="{FEAB13B4-B5EF-4197-9DD0-5B25B5F176D4}" type="slidenum">
              <a:rPr lang="en-US" altLang="en-US"/>
              <a:pPr/>
              <a:t>‹#›</a:t>
            </a:fld>
            <a:endParaRPr lang="en-US" altLang="en-US" dirty="0"/>
          </a:p>
        </p:txBody>
      </p:sp>
    </p:spTree>
    <p:extLst>
      <p:ext uri="{BB962C8B-B14F-4D97-AF65-F5344CB8AC3E}">
        <p14:creationId xmlns:p14="http://schemas.microsoft.com/office/powerpoint/2010/main" val="335498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7B5467-1D08-4B08-8C98-FB5BB2696015}"/>
              </a:ext>
            </a:extLst>
          </p:cNvPr>
          <p:cNvSpPr>
            <a:spLocks noGrp="1"/>
          </p:cNvSpPr>
          <p:nvPr>
            <p:ph type="dt" sz="half" idx="10"/>
          </p:nvPr>
        </p:nvSpPr>
        <p:spPr/>
        <p:txBody>
          <a:bodyPr/>
          <a:lstStyle>
            <a:lvl1pPr>
              <a:defRPr/>
            </a:lvl1pPr>
          </a:lstStyle>
          <a:p>
            <a:pPr>
              <a:defRPr/>
            </a:pPr>
            <a:fld id="{7F28AE0A-56EF-4C71-8DA5-37963C7D11C0}" type="datetime1">
              <a:rPr lang="en-US"/>
              <a:pPr>
                <a:defRPr/>
              </a:pPr>
              <a:t>1/4/2022</a:t>
            </a:fld>
            <a:endParaRPr lang="en-US" dirty="0"/>
          </a:p>
        </p:txBody>
      </p:sp>
      <p:sp>
        <p:nvSpPr>
          <p:cNvPr id="5" name="Footer Placeholder 4">
            <a:extLst>
              <a:ext uri="{FF2B5EF4-FFF2-40B4-BE49-F238E27FC236}">
                <a16:creationId xmlns:a16="http://schemas.microsoft.com/office/drawing/2014/main" id="{D599CB15-B486-4628-BBC1-8C7EDF0E4C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4685ACF-4569-4A98-9613-17C285F0AA73}"/>
              </a:ext>
            </a:extLst>
          </p:cNvPr>
          <p:cNvSpPr>
            <a:spLocks noGrp="1"/>
          </p:cNvSpPr>
          <p:nvPr>
            <p:ph type="sldNum" sz="quarter" idx="12"/>
          </p:nvPr>
        </p:nvSpPr>
        <p:spPr/>
        <p:txBody>
          <a:bodyPr/>
          <a:lstStyle>
            <a:lvl1pPr>
              <a:defRPr/>
            </a:lvl1pPr>
          </a:lstStyle>
          <a:p>
            <a:fld id="{4A16A92C-77E7-4A41-A4C8-2FAFC91F7E9B}" type="slidenum">
              <a:rPr lang="en-US" altLang="en-US"/>
              <a:pPr/>
              <a:t>‹#›</a:t>
            </a:fld>
            <a:endParaRPr lang="en-US" altLang="en-US" dirty="0"/>
          </a:p>
        </p:txBody>
      </p:sp>
    </p:spTree>
    <p:extLst>
      <p:ext uri="{BB962C8B-B14F-4D97-AF65-F5344CB8AC3E}">
        <p14:creationId xmlns:p14="http://schemas.microsoft.com/office/powerpoint/2010/main" val="309720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954EC8-170F-4DCD-839A-531088C5D89B}"/>
              </a:ext>
            </a:extLst>
          </p:cNvPr>
          <p:cNvSpPr>
            <a:spLocks noGrp="1"/>
          </p:cNvSpPr>
          <p:nvPr>
            <p:ph type="dt" sz="half" idx="10"/>
          </p:nvPr>
        </p:nvSpPr>
        <p:spPr/>
        <p:txBody>
          <a:bodyPr/>
          <a:lstStyle>
            <a:lvl1pPr>
              <a:defRPr/>
            </a:lvl1pPr>
          </a:lstStyle>
          <a:p>
            <a:pPr>
              <a:defRPr/>
            </a:pPr>
            <a:fld id="{DE0C527E-4582-4F83-8093-8251DE0A2B22}" type="datetime1">
              <a:rPr lang="en-US"/>
              <a:pPr>
                <a:defRPr/>
              </a:pPr>
              <a:t>1/4/2022</a:t>
            </a:fld>
            <a:endParaRPr lang="en-US" dirty="0"/>
          </a:p>
        </p:txBody>
      </p:sp>
      <p:sp>
        <p:nvSpPr>
          <p:cNvPr id="6" name="Footer Placeholder 4">
            <a:extLst>
              <a:ext uri="{FF2B5EF4-FFF2-40B4-BE49-F238E27FC236}">
                <a16:creationId xmlns:a16="http://schemas.microsoft.com/office/drawing/2014/main" id="{4C362556-2382-446B-A1A4-25F486E807D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F1114F2-2107-4FEE-B07F-6A95605985F8}"/>
              </a:ext>
            </a:extLst>
          </p:cNvPr>
          <p:cNvSpPr>
            <a:spLocks noGrp="1"/>
          </p:cNvSpPr>
          <p:nvPr>
            <p:ph type="sldNum" sz="quarter" idx="12"/>
          </p:nvPr>
        </p:nvSpPr>
        <p:spPr/>
        <p:txBody>
          <a:bodyPr/>
          <a:lstStyle>
            <a:lvl1pPr>
              <a:defRPr/>
            </a:lvl1pPr>
          </a:lstStyle>
          <a:p>
            <a:fld id="{CA19E0D7-6549-44D8-B37C-0A7A8EA9124D}" type="slidenum">
              <a:rPr lang="en-US" altLang="en-US"/>
              <a:pPr/>
              <a:t>‹#›</a:t>
            </a:fld>
            <a:endParaRPr lang="en-US" altLang="en-US" dirty="0"/>
          </a:p>
        </p:txBody>
      </p:sp>
    </p:spTree>
    <p:extLst>
      <p:ext uri="{BB962C8B-B14F-4D97-AF65-F5344CB8AC3E}">
        <p14:creationId xmlns:p14="http://schemas.microsoft.com/office/powerpoint/2010/main" val="2491057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F2F3CA8-DC8C-4883-A121-6917C794670E}"/>
              </a:ext>
            </a:extLst>
          </p:cNvPr>
          <p:cNvSpPr>
            <a:spLocks noGrp="1"/>
          </p:cNvSpPr>
          <p:nvPr>
            <p:ph type="dt" sz="half" idx="10"/>
          </p:nvPr>
        </p:nvSpPr>
        <p:spPr/>
        <p:txBody>
          <a:bodyPr/>
          <a:lstStyle>
            <a:lvl1pPr>
              <a:defRPr/>
            </a:lvl1pPr>
          </a:lstStyle>
          <a:p>
            <a:pPr>
              <a:defRPr/>
            </a:pPr>
            <a:fld id="{348AEBBF-76A2-4D6F-8863-F2D2DC5B91C8}" type="datetime1">
              <a:rPr lang="en-US"/>
              <a:pPr>
                <a:defRPr/>
              </a:pPr>
              <a:t>1/4/2022</a:t>
            </a:fld>
            <a:endParaRPr lang="en-US" dirty="0"/>
          </a:p>
        </p:txBody>
      </p:sp>
      <p:sp>
        <p:nvSpPr>
          <p:cNvPr id="8" name="Footer Placeholder 4">
            <a:extLst>
              <a:ext uri="{FF2B5EF4-FFF2-40B4-BE49-F238E27FC236}">
                <a16:creationId xmlns:a16="http://schemas.microsoft.com/office/drawing/2014/main" id="{34E15317-4B83-4DE7-AF4C-B834E324B24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A8F5147-5241-4351-91C5-F15E6CEE297C}"/>
              </a:ext>
            </a:extLst>
          </p:cNvPr>
          <p:cNvSpPr>
            <a:spLocks noGrp="1"/>
          </p:cNvSpPr>
          <p:nvPr>
            <p:ph type="sldNum" sz="quarter" idx="12"/>
          </p:nvPr>
        </p:nvSpPr>
        <p:spPr/>
        <p:txBody>
          <a:bodyPr/>
          <a:lstStyle>
            <a:lvl1pPr>
              <a:defRPr/>
            </a:lvl1pPr>
          </a:lstStyle>
          <a:p>
            <a:fld id="{B4C47A50-12D6-4D68-9E26-AD293EB2D148}" type="slidenum">
              <a:rPr lang="en-US" altLang="en-US"/>
              <a:pPr/>
              <a:t>‹#›</a:t>
            </a:fld>
            <a:endParaRPr lang="en-US" altLang="en-US" dirty="0"/>
          </a:p>
        </p:txBody>
      </p:sp>
    </p:spTree>
    <p:extLst>
      <p:ext uri="{BB962C8B-B14F-4D97-AF65-F5344CB8AC3E}">
        <p14:creationId xmlns:p14="http://schemas.microsoft.com/office/powerpoint/2010/main" val="241317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AA2A82-B6C5-4542-9DEF-BFA33E2477D0}"/>
              </a:ext>
            </a:extLst>
          </p:cNvPr>
          <p:cNvSpPr>
            <a:spLocks noGrp="1"/>
          </p:cNvSpPr>
          <p:nvPr>
            <p:ph type="dt" sz="half" idx="10"/>
          </p:nvPr>
        </p:nvSpPr>
        <p:spPr/>
        <p:txBody>
          <a:bodyPr/>
          <a:lstStyle>
            <a:lvl1pPr>
              <a:defRPr/>
            </a:lvl1pPr>
          </a:lstStyle>
          <a:p>
            <a:pPr>
              <a:defRPr/>
            </a:pPr>
            <a:fld id="{677925AC-CBED-4540-97C7-90273A5375DE}" type="datetime1">
              <a:rPr lang="en-US"/>
              <a:pPr>
                <a:defRPr/>
              </a:pPr>
              <a:t>1/4/2022</a:t>
            </a:fld>
            <a:endParaRPr lang="en-US" dirty="0"/>
          </a:p>
        </p:txBody>
      </p:sp>
      <p:sp>
        <p:nvSpPr>
          <p:cNvPr id="4" name="Footer Placeholder 4">
            <a:extLst>
              <a:ext uri="{FF2B5EF4-FFF2-40B4-BE49-F238E27FC236}">
                <a16:creationId xmlns:a16="http://schemas.microsoft.com/office/drawing/2014/main" id="{86923688-0375-43D2-A3CC-228A4DC6E5D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E2D6BB0-C685-4A38-B4FF-26AEE6B292A6}"/>
              </a:ext>
            </a:extLst>
          </p:cNvPr>
          <p:cNvSpPr>
            <a:spLocks noGrp="1"/>
          </p:cNvSpPr>
          <p:nvPr>
            <p:ph type="sldNum" sz="quarter" idx="12"/>
          </p:nvPr>
        </p:nvSpPr>
        <p:spPr/>
        <p:txBody>
          <a:bodyPr/>
          <a:lstStyle>
            <a:lvl1pPr>
              <a:defRPr/>
            </a:lvl1pPr>
          </a:lstStyle>
          <a:p>
            <a:fld id="{AB6AF68D-40E3-496A-B5F1-E2520A91878E}" type="slidenum">
              <a:rPr lang="en-US" altLang="en-US"/>
              <a:pPr/>
              <a:t>‹#›</a:t>
            </a:fld>
            <a:endParaRPr lang="en-US" altLang="en-US" dirty="0"/>
          </a:p>
        </p:txBody>
      </p:sp>
    </p:spTree>
    <p:extLst>
      <p:ext uri="{BB962C8B-B14F-4D97-AF65-F5344CB8AC3E}">
        <p14:creationId xmlns:p14="http://schemas.microsoft.com/office/powerpoint/2010/main" val="80287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DF8E3F-106B-4E9C-A617-F79D51A53DD9}"/>
              </a:ext>
            </a:extLst>
          </p:cNvPr>
          <p:cNvSpPr>
            <a:spLocks noGrp="1"/>
          </p:cNvSpPr>
          <p:nvPr>
            <p:ph type="dt" sz="half" idx="10"/>
          </p:nvPr>
        </p:nvSpPr>
        <p:spPr/>
        <p:txBody>
          <a:bodyPr/>
          <a:lstStyle>
            <a:lvl1pPr>
              <a:defRPr/>
            </a:lvl1pPr>
          </a:lstStyle>
          <a:p>
            <a:pPr>
              <a:defRPr/>
            </a:pPr>
            <a:fld id="{35F65964-3DEB-4134-B275-BDE7679B3E64}" type="datetime1">
              <a:rPr lang="en-US"/>
              <a:pPr>
                <a:defRPr/>
              </a:pPr>
              <a:t>1/4/2022</a:t>
            </a:fld>
            <a:endParaRPr lang="en-US" dirty="0"/>
          </a:p>
        </p:txBody>
      </p:sp>
      <p:sp>
        <p:nvSpPr>
          <p:cNvPr id="3" name="Footer Placeholder 4">
            <a:extLst>
              <a:ext uri="{FF2B5EF4-FFF2-40B4-BE49-F238E27FC236}">
                <a16:creationId xmlns:a16="http://schemas.microsoft.com/office/drawing/2014/main" id="{B90BB7D0-BD0C-4CA7-AC05-D7E40397CBDB}"/>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6B138455-4FBA-41B5-9167-43BD67EE08CC}"/>
              </a:ext>
            </a:extLst>
          </p:cNvPr>
          <p:cNvSpPr>
            <a:spLocks noGrp="1"/>
          </p:cNvSpPr>
          <p:nvPr>
            <p:ph type="sldNum" sz="quarter" idx="12"/>
          </p:nvPr>
        </p:nvSpPr>
        <p:spPr/>
        <p:txBody>
          <a:bodyPr/>
          <a:lstStyle>
            <a:lvl1pPr>
              <a:defRPr/>
            </a:lvl1pPr>
          </a:lstStyle>
          <a:p>
            <a:fld id="{4736B099-EB27-4A00-9027-B8D7FAA10968}" type="slidenum">
              <a:rPr lang="en-US" altLang="en-US"/>
              <a:pPr/>
              <a:t>‹#›</a:t>
            </a:fld>
            <a:endParaRPr lang="en-US" altLang="en-US" dirty="0"/>
          </a:p>
        </p:txBody>
      </p:sp>
    </p:spTree>
    <p:extLst>
      <p:ext uri="{BB962C8B-B14F-4D97-AF65-F5344CB8AC3E}">
        <p14:creationId xmlns:p14="http://schemas.microsoft.com/office/powerpoint/2010/main" val="322586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23C908-C8E0-456F-B3D2-1FB2CAC5CE16}"/>
              </a:ext>
            </a:extLst>
          </p:cNvPr>
          <p:cNvSpPr>
            <a:spLocks noGrp="1"/>
          </p:cNvSpPr>
          <p:nvPr>
            <p:ph type="dt" sz="half" idx="10"/>
          </p:nvPr>
        </p:nvSpPr>
        <p:spPr/>
        <p:txBody>
          <a:bodyPr/>
          <a:lstStyle>
            <a:lvl1pPr>
              <a:defRPr/>
            </a:lvl1pPr>
          </a:lstStyle>
          <a:p>
            <a:pPr>
              <a:defRPr/>
            </a:pPr>
            <a:fld id="{017388C2-25E0-45E4-B617-0051DA1609C3}" type="datetime1">
              <a:rPr lang="en-US"/>
              <a:pPr>
                <a:defRPr/>
              </a:pPr>
              <a:t>1/4/2022</a:t>
            </a:fld>
            <a:endParaRPr lang="en-US" dirty="0"/>
          </a:p>
        </p:txBody>
      </p:sp>
      <p:sp>
        <p:nvSpPr>
          <p:cNvPr id="6" name="Footer Placeholder 4">
            <a:extLst>
              <a:ext uri="{FF2B5EF4-FFF2-40B4-BE49-F238E27FC236}">
                <a16:creationId xmlns:a16="http://schemas.microsoft.com/office/drawing/2014/main" id="{537AA7E9-4A74-4C3F-A6DA-390239E4DE0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16F62A7-9E11-4E38-BFCC-8AE4C4CAC62B}"/>
              </a:ext>
            </a:extLst>
          </p:cNvPr>
          <p:cNvSpPr>
            <a:spLocks noGrp="1"/>
          </p:cNvSpPr>
          <p:nvPr>
            <p:ph type="sldNum" sz="quarter" idx="12"/>
          </p:nvPr>
        </p:nvSpPr>
        <p:spPr/>
        <p:txBody>
          <a:bodyPr/>
          <a:lstStyle>
            <a:lvl1pPr>
              <a:defRPr/>
            </a:lvl1pPr>
          </a:lstStyle>
          <a:p>
            <a:fld id="{D1E46E38-0621-4682-9DFA-EF2350488344}" type="slidenum">
              <a:rPr lang="en-US" altLang="en-US"/>
              <a:pPr/>
              <a:t>‹#›</a:t>
            </a:fld>
            <a:endParaRPr lang="en-US" altLang="en-US" dirty="0"/>
          </a:p>
        </p:txBody>
      </p:sp>
    </p:spTree>
    <p:extLst>
      <p:ext uri="{BB962C8B-B14F-4D97-AF65-F5344CB8AC3E}">
        <p14:creationId xmlns:p14="http://schemas.microsoft.com/office/powerpoint/2010/main" val="14682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97DD4-6FE9-4253-BC57-B6231111DDEC}"/>
              </a:ext>
            </a:extLst>
          </p:cNvPr>
          <p:cNvSpPr>
            <a:spLocks noGrp="1"/>
          </p:cNvSpPr>
          <p:nvPr>
            <p:ph type="dt" sz="half" idx="10"/>
          </p:nvPr>
        </p:nvSpPr>
        <p:spPr/>
        <p:txBody>
          <a:bodyPr/>
          <a:lstStyle>
            <a:lvl1pPr>
              <a:defRPr/>
            </a:lvl1pPr>
          </a:lstStyle>
          <a:p>
            <a:pPr>
              <a:defRPr/>
            </a:pPr>
            <a:fld id="{FBFEDEB5-8FC6-472D-96DF-FAAA7A7C2A37}" type="datetime1">
              <a:rPr lang="en-US"/>
              <a:pPr>
                <a:defRPr/>
              </a:pPr>
              <a:t>1/4/2022</a:t>
            </a:fld>
            <a:endParaRPr lang="en-US" dirty="0"/>
          </a:p>
        </p:txBody>
      </p:sp>
      <p:sp>
        <p:nvSpPr>
          <p:cNvPr id="5" name="Footer Placeholder 4">
            <a:extLst>
              <a:ext uri="{FF2B5EF4-FFF2-40B4-BE49-F238E27FC236}">
                <a16:creationId xmlns:a16="http://schemas.microsoft.com/office/drawing/2014/main" id="{F860131B-1B07-4E00-BEEA-F36E82FE52B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0C91BB0-99B7-4E75-8F49-530D3F721F45}"/>
              </a:ext>
            </a:extLst>
          </p:cNvPr>
          <p:cNvSpPr>
            <a:spLocks noGrp="1"/>
          </p:cNvSpPr>
          <p:nvPr>
            <p:ph type="sldNum" sz="quarter" idx="12"/>
          </p:nvPr>
        </p:nvSpPr>
        <p:spPr/>
        <p:txBody>
          <a:bodyPr/>
          <a:lstStyle>
            <a:lvl1pPr>
              <a:defRPr/>
            </a:lvl1pPr>
          </a:lstStyle>
          <a:p>
            <a:fld id="{DF848233-89D5-4101-886B-B66A87E7E439}" type="slidenum">
              <a:rPr lang="en-US" altLang="en-US"/>
              <a:pPr/>
              <a:t>‹#›</a:t>
            </a:fld>
            <a:endParaRPr lang="en-US" altLang="en-US" dirty="0"/>
          </a:p>
        </p:txBody>
      </p:sp>
    </p:spTree>
    <p:extLst>
      <p:ext uri="{BB962C8B-B14F-4D97-AF65-F5344CB8AC3E}">
        <p14:creationId xmlns:p14="http://schemas.microsoft.com/office/powerpoint/2010/main" val="443562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2C9A59-B707-4761-8687-0310400C1C49}"/>
              </a:ext>
            </a:extLst>
          </p:cNvPr>
          <p:cNvSpPr>
            <a:spLocks noGrp="1"/>
          </p:cNvSpPr>
          <p:nvPr>
            <p:ph type="dt" sz="half" idx="10"/>
          </p:nvPr>
        </p:nvSpPr>
        <p:spPr/>
        <p:txBody>
          <a:bodyPr/>
          <a:lstStyle>
            <a:lvl1pPr>
              <a:defRPr/>
            </a:lvl1pPr>
          </a:lstStyle>
          <a:p>
            <a:pPr>
              <a:defRPr/>
            </a:pPr>
            <a:fld id="{13D60D72-E6C7-418E-9DE4-D02708C593C3}" type="datetime1">
              <a:rPr lang="en-US"/>
              <a:pPr>
                <a:defRPr/>
              </a:pPr>
              <a:t>1/4/2022</a:t>
            </a:fld>
            <a:endParaRPr lang="en-US" dirty="0"/>
          </a:p>
        </p:txBody>
      </p:sp>
      <p:sp>
        <p:nvSpPr>
          <p:cNvPr id="6" name="Footer Placeholder 4">
            <a:extLst>
              <a:ext uri="{FF2B5EF4-FFF2-40B4-BE49-F238E27FC236}">
                <a16:creationId xmlns:a16="http://schemas.microsoft.com/office/drawing/2014/main" id="{FD2626C1-3DB7-4EDA-9433-9A7D39665EF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6556D38-C4E5-456E-A483-1DCF3C5F2DE9}"/>
              </a:ext>
            </a:extLst>
          </p:cNvPr>
          <p:cNvSpPr>
            <a:spLocks noGrp="1"/>
          </p:cNvSpPr>
          <p:nvPr>
            <p:ph type="sldNum" sz="quarter" idx="12"/>
          </p:nvPr>
        </p:nvSpPr>
        <p:spPr/>
        <p:txBody>
          <a:bodyPr/>
          <a:lstStyle>
            <a:lvl1pPr>
              <a:defRPr/>
            </a:lvl1pPr>
          </a:lstStyle>
          <a:p>
            <a:fld id="{B6A21028-A07E-45B6-B170-8109A6C5FF73}" type="slidenum">
              <a:rPr lang="en-US" altLang="en-US"/>
              <a:pPr/>
              <a:t>‹#›</a:t>
            </a:fld>
            <a:endParaRPr lang="en-US" altLang="en-US" dirty="0"/>
          </a:p>
        </p:txBody>
      </p:sp>
    </p:spTree>
    <p:extLst>
      <p:ext uri="{BB962C8B-B14F-4D97-AF65-F5344CB8AC3E}">
        <p14:creationId xmlns:p14="http://schemas.microsoft.com/office/powerpoint/2010/main" val="2795614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F3C4B-18EC-4437-A555-521519CA3788}"/>
              </a:ext>
            </a:extLst>
          </p:cNvPr>
          <p:cNvSpPr>
            <a:spLocks noGrp="1"/>
          </p:cNvSpPr>
          <p:nvPr>
            <p:ph type="dt" sz="half" idx="10"/>
          </p:nvPr>
        </p:nvSpPr>
        <p:spPr/>
        <p:txBody>
          <a:bodyPr/>
          <a:lstStyle>
            <a:lvl1pPr>
              <a:defRPr/>
            </a:lvl1pPr>
          </a:lstStyle>
          <a:p>
            <a:pPr>
              <a:defRPr/>
            </a:pPr>
            <a:fld id="{26685048-2E75-446D-839A-862BC4F65142}" type="datetime1">
              <a:rPr lang="en-US"/>
              <a:pPr>
                <a:defRPr/>
              </a:pPr>
              <a:t>1/4/2022</a:t>
            </a:fld>
            <a:endParaRPr lang="en-US" dirty="0"/>
          </a:p>
        </p:txBody>
      </p:sp>
      <p:sp>
        <p:nvSpPr>
          <p:cNvPr id="5" name="Footer Placeholder 4">
            <a:extLst>
              <a:ext uri="{FF2B5EF4-FFF2-40B4-BE49-F238E27FC236}">
                <a16:creationId xmlns:a16="http://schemas.microsoft.com/office/drawing/2014/main" id="{7F0CA703-B69F-440F-A291-87730E38EF9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B6E60E-2937-4B5F-A775-6E3419E675A4}"/>
              </a:ext>
            </a:extLst>
          </p:cNvPr>
          <p:cNvSpPr>
            <a:spLocks noGrp="1"/>
          </p:cNvSpPr>
          <p:nvPr>
            <p:ph type="sldNum" sz="quarter" idx="12"/>
          </p:nvPr>
        </p:nvSpPr>
        <p:spPr/>
        <p:txBody>
          <a:bodyPr/>
          <a:lstStyle>
            <a:lvl1pPr>
              <a:defRPr/>
            </a:lvl1pPr>
          </a:lstStyle>
          <a:p>
            <a:fld id="{B5BF7D6B-C0E3-4699-B216-98A1BD102565}" type="slidenum">
              <a:rPr lang="en-US" altLang="en-US"/>
              <a:pPr/>
              <a:t>‹#›</a:t>
            </a:fld>
            <a:endParaRPr lang="en-US" altLang="en-US" dirty="0"/>
          </a:p>
        </p:txBody>
      </p:sp>
    </p:spTree>
    <p:extLst>
      <p:ext uri="{BB962C8B-B14F-4D97-AF65-F5344CB8AC3E}">
        <p14:creationId xmlns:p14="http://schemas.microsoft.com/office/powerpoint/2010/main" val="220151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FD6A7-9352-4BDE-BBEA-BF50BD13EA08}"/>
              </a:ext>
            </a:extLst>
          </p:cNvPr>
          <p:cNvSpPr>
            <a:spLocks noGrp="1"/>
          </p:cNvSpPr>
          <p:nvPr>
            <p:ph type="dt" sz="half" idx="10"/>
          </p:nvPr>
        </p:nvSpPr>
        <p:spPr/>
        <p:txBody>
          <a:bodyPr/>
          <a:lstStyle>
            <a:lvl1pPr>
              <a:defRPr/>
            </a:lvl1pPr>
          </a:lstStyle>
          <a:p>
            <a:pPr>
              <a:defRPr/>
            </a:pPr>
            <a:fld id="{728B14E4-699B-487B-9860-0BCB002D55D7}" type="datetime1">
              <a:rPr lang="en-US"/>
              <a:pPr>
                <a:defRPr/>
              </a:pPr>
              <a:t>1/4/2022</a:t>
            </a:fld>
            <a:endParaRPr lang="en-US" dirty="0"/>
          </a:p>
        </p:txBody>
      </p:sp>
      <p:sp>
        <p:nvSpPr>
          <p:cNvPr id="5" name="Footer Placeholder 4">
            <a:extLst>
              <a:ext uri="{FF2B5EF4-FFF2-40B4-BE49-F238E27FC236}">
                <a16:creationId xmlns:a16="http://schemas.microsoft.com/office/drawing/2014/main" id="{6F2033B2-4E0B-4DCB-8DD2-7D83FE4FA39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4DDDD62-4071-4E63-A7BE-9BF7595B6016}"/>
              </a:ext>
            </a:extLst>
          </p:cNvPr>
          <p:cNvSpPr>
            <a:spLocks noGrp="1"/>
          </p:cNvSpPr>
          <p:nvPr>
            <p:ph type="sldNum" sz="quarter" idx="12"/>
          </p:nvPr>
        </p:nvSpPr>
        <p:spPr/>
        <p:txBody>
          <a:bodyPr/>
          <a:lstStyle>
            <a:lvl1pPr>
              <a:defRPr/>
            </a:lvl1pPr>
          </a:lstStyle>
          <a:p>
            <a:fld id="{0A8A1201-68AE-4D46-82D7-7BAC025E39DB}" type="slidenum">
              <a:rPr lang="en-US" altLang="en-US"/>
              <a:pPr/>
              <a:t>‹#›</a:t>
            </a:fld>
            <a:endParaRPr lang="en-US" altLang="en-US" dirty="0"/>
          </a:p>
        </p:txBody>
      </p:sp>
    </p:spTree>
    <p:extLst>
      <p:ext uri="{BB962C8B-B14F-4D97-AF65-F5344CB8AC3E}">
        <p14:creationId xmlns:p14="http://schemas.microsoft.com/office/powerpoint/2010/main" val="391946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4993594-11A0-4B8F-9C97-AB569F771625}"/>
              </a:ext>
            </a:extLst>
          </p:cNvPr>
          <p:cNvSpPr>
            <a:spLocks noGrp="1"/>
          </p:cNvSpPr>
          <p:nvPr>
            <p:ph type="dt" sz="half" idx="10"/>
          </p:nvPr>
        </p:nvSpPr>
        <p:spPr/>
        <p:txBody>
          <a:bodyPr/>
          <a:lstStyle>
            <a:lvl1pPr>
              <a:defRPr/>
            </a:lvl1pPr>
          </a:lstStyle>
          <a:p>
            <a:pPr>
              <a:defRPr/>
            </a:pPr>
            <a:fld id="{14169901-C65F-4EC6-8C8A-7ECA9FE8DFED}" type="datetime1">
              <a:rPr lang="en-US"/>
              <a:pPr>
                <a:defRPr/>
              </a:pPr>
              <a:t>1/4/2022</a:t>
            </a:fld>
            <a:endParaRPr lang="en-US" dirty="0"/>
          </a:p>
        </p:txBody>
      </p:sp>
      <p:sp>
        <p:nvSpPr>
          <p:cNvPr id="5" name="Footer Placeholder 4">
            <a:extLst>
              <a:ext uri="{FF2B5EF4-FFF2-40B4-BE49-F238E27FC236}">
                <a16:creationId xmlns:a16="http://schemas.microsoft.com/office/drawing/2014/main" id="{3BEE8C37-009E-44DA-8A72-5C3F46C42B8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3F61A62-39C7-42A6-ACE3-03B02491070C}"/>
              </a:ext>
            </a:extLst>
          </p:cNvPr>
          <p:cNvSpPr>
            <a:spLocks noGrp="1"/>
          </p:cNvSpPr>
          <p:nvPr>
            <p:ph type="sldNum" sz="quarter" idx="12"/>
          </p:nvPr>
        </p:nvSpPr>
        <p:spPr/>
        <p:txBody>
          <a:bodyPr/>
          <a:lstStyle>
            <a:lvl1pPr>
              <a:defRPr/>
            </a:lvl1pPr>
          </a:lstStyle>
          <a:p>
            <a:fld id="{C6A42DA6-5D64-4402-80A4-CC7E2CE8A013}" type="slidenum">
              <a:rPr lang="en-US" altLang="en-US"/>
              <a:pPr/>
              <a:t>‹#›</a:t>
            </a:fld>
            <a:endParaRPr lang="en-US" altLang="en-US" dirty="0"/>
          </a:p>
        </p:txBody>
      </p:sp>
    </p:spTree>
    <p:extLst>
      <p:ext uri="{BB962C8B-B14F-4D97-AF65-F5344CB8AC3E}">
        <p14:creationId xmlns:p14="http://schemas.microsoft.com/office/powerpoint/2010/main" val="3759806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ED500-82AC-4B84-9817-68DA30980593}"/>
              </a:ext>
            </a:extLst>
          </p:cNvPr>
          <p:cNvSpPr>
            <a:spLocks noGrp="1"/>
          </p:cNvSpPr>
          <p:nvPr>
            <p:ph type="dt" sz="half" idx="10"/>
          </p:nvPr>
        </p:nvSpPr>
        <p:spPr/>
        <p:txBody>
          <a:bodyPr/>
          <a:lstStyle>
            <a:lvl1pPr>
              <a:defRPr/>
            </a:lvl1pPr>
          </a:lstStyle>
          <a:p>
            <a:pPr>
              <a:defRPr/>
            </a:pPr>
            <a:fld id="{85F6C156-7786-4CA5-8A69-F9D501AA20DE}" type="datetime1">
              <a:rPr lang="en-US"/>
              <a:pPr>
                <a:defRPr/>
              </a:pPr>
              <a:t>1/4/2022</a:t>
            </a:fld>
            <a:endParaRPr lang="en-US" dirty="0"/>
          </a:p>
        </p:txBody>
      </p:sp>
      <p:sp>
        <p:nvSpPr>
          <p:cNvPr id="5" name="Footer Placeholder 4">
            <a:extLst>
              <a:ext uri="{FF2B5EF4-FFF2-40B4-BE49-F238E27FC236}">
                <a16:creationId xmlns:a16="http://schemas.microsoft.com/office/drawing/2014/main" id="{1E37AA48-9AB8-497F-88F8-37BD0B1CE48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323C29A-9060-4FA0-923F-0523DB57A1F7}"/>
              </a:ext>
            </a:extLst>
          </p:cNvPr>
          <p:cNvSpPr>
            <a:spLocks noGrp="1"/>
          </p:cNvSpPr>
          <p:nvPr>
            <p:ph type="sldNum" sz="quarter" idx="12"/>
          </p:nvPr>
        </p:nvSpPr>
        <p:spPr/>
        <p:txBody>
          <a:bodyPr/>
          <a:lstStyle>
            <a:lvl1pPr>
              <a:defRPr/>
            </a:lvl1pPr>
          </a:lstStyle>
          <a:p>
            <a:fld id="{25537573-72B9-4245-97C9-C08D9E4D754F}" type="slidenum">
              <a:rPr lang="en-US" altLang="en-US"/>
              <a:pPr/>
              <a:t>‹#›</a:t>
            </a:fld>
            <a:endParaRPr lang="en-US" altLang="en-US" dirty="0"/>
          </a:p>
        </p:txBody>
      </p:sp>
    </p:spTree>
    <p:extLst>
      <p:ext uri="{BB962C8B-B14F-4D97-AF65-F5344CB8AC3E}">
        <p14:creationId xmlns:p14="http://schemas.microsoft.com/office/powerpoint/2010/main" val="2843212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0E723-E6CD-4E3D-965D-ED7DA16770F0}"/>
              </a:ext>
            </a:extLst>
          </p:cNvPr>
          <p:cNvSpPr>
            <a:spLocks noGrp="1"/>
          </p:cNvSpPr>
          <p:nvPr>
            <p:ph type="dt" sz="half" idx="10"/>
          </p:nvPr>
        </p:nvSpPr>
        <p:spPr/>
        <p:txBody>
          <a:bodyPr/>
          <a:lstStyle>
            <a:lvl1pPr>
              <a:defRPr/>
            </a:lvl1pPr>
          </a:lstStyle>
          <a:p>
            <a:pPr>
              <a:defRPr/>
            </a:pPr>
            <a:fld id="{D9AD3C90-C896-4463-B66D-235175029ABD}" type="datetime1">
              <a:rPr lang="en-US"/>
              <a:pPr>
                <a:defRPr/>
              </a:pPr>
              <a:t>1/4/2022</a:t>
            </a:fld>
            <a:endParaRPr lang="en-US" dirty="0"/>
          </a:p>
        </p:txBody>
      </p:sp>
      <p:sp>
        <p:nvSpPr>
          <p:cNvPr id="5" name="Footer Placeholder 4">
            <a:extLst>
              <a:ext uri="{FF2B5EF4-FFF2-40B4-BE49-F238E27FC236}">
                <a16:creationId xmlns:a16="http://schemas.microsoft.com/office/drawing/2014/main" id="{636A7217-875F-407C-8B14-3EAFDB23BE6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2037EBD-8009-4463-A4D3-98AE13CA6DBD}"/>
              </a:ext>
            </a:extLst>
          </p:cNvPr>
          <p:cNvSpPr>
            <a:spLocks noGrp="1"/>
          </p:cNvSpPr>
          <p:nvPr>
            <p:ph type="sldNum" sz="quarter" idx="12"/>
          </p:nvPr>
        </p:nvSpPr>
        <p:spPr/>
        <p:txBody>
          <a:bodyPr/>
          <a:lstStyle>
            <a:lvl1pPr>
              <a:defRPr/>
            </a:lvl1pPr>
          </a:lstStyle>
          <a:p>
            <a:fld id="{D7E87528-2FDE-4DF1-B8BA-DA2791F0FF20}" type="slidenum">
              <a:rPr lang="en-US" altLang="en-US"/>
              <a:pPr/>
              <a:t>‹#›</a:t>
            </a:fld>
            <a:endParaRPr lang="en-US" altLang="en-US" dirty="0"/>
          </a:p>
        </p:txBody>
      </p:sp>
    </p:spTree>
    <p:extLst>
      <p:ext uri="{BB962C8B-B14F-4D97-AF65-F5344CB8AC3E}">
        <p14:creationId xmlns:p14="http://schemas.microsoft.com/office/powerpoint/2010/main" val="3497192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64749E7-4579-4B33-A833-99861D040C6C}"/>
              </a:ext>
            </a:extLst>
          </p:cNvPr>
          <p:cNvSpPr>
            <a:spLocks noGrp="1"/>
          </p:cNvSpPr>
          <p:nvPr>
            <p:ph type="dt" sz="half" idx="10"/>
          </p:nvPr>
        </p:nvSpPr>
        <p:spPr/>
        <p:txBody>
          <a:bodyPr/>
          <a:lstStyle>
            <a:lvl1pPr>
              <a:defRPr/>
            </a:lvl1pPr>
          </a:lstStyle>
          <a:p>
            <a:pPr>
              <a:defRPr/>
            </a:pPr>
            <a:fld id="{7B3383C8-B919-4153-8F18-9278684B4EEF}" type="datetime1">
              <a:rPr lang="en-US"/>
              <a:pPr>
                <a:defRPr/>
              </a:pPr>
              <a:t>1/4/2022</a:t>
            </a:fld>
            <a:endParaRPr lang="en-US" dirty="0"/>
          </a:p>
        </p:txBody>
      </p:sp>
      <p:sp>
        <p:nvSpPr>
          <p:cNvPr id="6" name="Footer Placeholder 4">
            <a:extLst>
              <a:ext uri="{FF2B5EF4-FFF2-40B4-BE49-F238E27FC236}">
                <a16:creationId xmlns:a16="http://schemas.microsoft.com/office/drawing/2014/main" id="{F8BA42D1-416C-442D-B63D-3F22D3E40A5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2041971-8C56-48ED-9879-BFB26E1851C4}"/>
              </a:ext>
            </a:extLst>
          </p:cNvPr>
          <p:cNvSpPr>
            <a:spLocks noGrp="1"/>
          </p:cNvSpPr>
          <p:nvPr>
            <p:ph type="sldNum" sz="quarter" idx="12"/>
          </p:nvPr>
        </p:nvSpPr>
        <p:spPr/>
        <p:txBody>
          <a:bodyPr/>
          <a:lstStyle>
            <a:lvl1pPr>
              <a:defRPr/>
            </a:lvl1pPr>
          </a:lstStyle>
          <a:p>
            <a:fld id="{8428E626-5A87-4B13-8038-1E50D56F6691}" type="slidenum">
              <a:rPr lang="en-US" altLang="en-US"/>
              <a:pPr/>
              <a:t>‹#›</a:t>
            </a:fld>
            <a:endParaRPr lang="en-US" altLang="en-US" dirty="0"/>
          </a:p>
        </p:txBody>
      </p:sp>
    </p:spTree>
    <p:extLst>
      <p:ext uri="{BB962C8B-B14F-4D97-AF65-F5344CB8AC3E}">
        <p14:creationId xmlns:p14="http://schemas.microsoft.com/office/powerpoint/2010/main" val="1231870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157E22-3552-4ED5-9B28-4435F37D630D}"/>
              </a:ext>
            </a:extLst>
          </p:cNvPr>
          <p:cNvSpPr>
            <a:spLocks noGrp="1"/>
          </p:cNvSpPr>
          <p:nvPr>
            <p:ph type="dt" sz="half" idx="10"/>
          </p:nvPr>
        </p:nvSpPr>
        <p:spPr/>
        <p:txBody>
          <a:bodyPr/>
          <a:lstStyle>
            <a:lvl1pPr>
              <a:defRPr/>
            </a:lvl1pPr>
          </a:lstStyle>
          <a:p>
            <a:pPr>
              <a:defRPr/>
            </a:pPr>
            <a:fld id="{FBF3FDEB-765F-47C7-A6D4-D72AF0C33533}" type="datetime1">
              <a:rPr lang="en-US"/>
              <a:pPr>
                <a:defRPr/>
              </a:pPr>
              <a:t>1/4/2022</a:t>
            </a:fld>
            <a:endParaRPr lang="en-US" dirty="0"/>
          </a:p>
        </p:txBody>
      </p:sp>
      <p:sp>
        <p:nvSpPr>
          <p:cNvPr id="8" name="Footer Placeholder 4">
            <a:extLst>
              <a:ext uri="{FF2B5EF4-FFF2-40B4-BE49-F238E27FC236}">
                <a16:creationId xmlns:a16="http://schemas.microsoft.com/office/drawing/2014/main" id="{76DA446C-D679-46B1-A303-17B6CE69CFD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DD2AA00C-E09B-4183-A45C-9B3D9EA6158C}"/>
              </a:ext>
            </a:extLst>
          </p:cNvPr>
          <p:cNvSpPr>
            <a:spLocks noGrp="1"/>
          </p:cNvSpPr>
          <p:nvPr>
            <p:ph type="sldNum" sz="quarter" idx="12"/>
          </p:nvPr>
        </p:nvSpPr>
        <p:spPr/>
        <p:txBody>
          <a:bodyPr/>
          <a:lstStyle>
            <a:lvl1pPr>
              <a:defRPr/>
            </a:lvl1pPr>
          </a:lstStyle>
          <a:p>
            <a:fld id="{9BD6567B-C774-48AC-B7DA-BD9109F15F22}" type="slidenum">
              <a:rPr lang="en-US" altLang="en-US"/>
              <a:pPr/>
              <a:t>‹#›</a:t>
            </a:fld>
            <a:endParaRPr lang="en-US" altLang="en-US" dirty="0"/>
          </a:p>
        </p:txBody>
      </p:sp>
    </p:spTree>
    <p:extLst>
      <p:ext uri="{BB962C8B-B14F-4D97-AF65-F5344CB8AC3E}">
        <p14:creationId xmlns:p14="http://schemas.microsoft.com/office/powerpoint/2010/main" val="2194913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31E463C-3E48-4B92-A147-493489BEB4C9}"/>
              </a:ext>
            </a:extLst>
          </p:cNvPr>
          <p:cNvSpPr>
            <a:spLocks noGrp="1"/>
          </p:cNvSpPr>
          <p:nvPr>
            <p:ph type="dt" sz="half" idx="10"/>
          </p:nvPr>
        </p:nvSpPr>
        <p:spPr/>
        <p:txBody>
          <a:bodyPr/>
          <a:lstStyle>
            <a:lvl1pPr>
              <a:defRPr/>
            </a:lvl1pPr>
          </a:lstStyle>
          <a:p>
            <a:pPr>
              <a:defRPr/>
            </a:pPr>
            <a:fld id="{2745DB75-C66B-44C3-BD46-6DF3B722108A}" type="datetime1">
              <a:rPr lang="en-US"/>
              <a:pPr>
                <a:defRPr/>
              </a:pPr>
              <a:t>1/4/2022</a:t>
            </a:fld>
            <a:endParaRPr lang="en-US" dirty="0"/>
          </a:p>
        </p:txBody>
      </p:sp>
      <p:sp>
        <p:nvSpPr>
          <p:cNvPr id="4" name="Footer Placeholder 4">
            <a:extLst>
              <a:ext uri="{FF2B5EF4-FFF2-40B4-BE49-F238E27FC236}">
                <a16:creationId xmlns:a16="http://schemas.microsoft.com/office/drawing/2014/main" id="{BA0C0451-5683-40DF-B2C6-1B4CBAEB61D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7DBCC90D-A7B3-422B-BF3D-6C98C4FAB6F7}"/>
              </a:ext>
            </a:extLst>
          </p:cNvPr>
          <p:cNvSpPr>
            <a:spLocks noGrp="1"/>
          </p:cNvSpPr>
          <p:nvPr>
            <p:ph type="sldNum" sz="quarter" idx="12"/>
          </p:nvPr>
        </p:nvSpPr>
        <p:spPr/>
        <p:txBody>
          <a:bodyPr/>
          <a:lstStyle>
            <a:lvl1pPr>
              <a:defRPr/>
            </a:lvl1pPr>
          </a:lstStyle>
          <a:p>
            <a:fld id="{7053C2C8-5253-463F-8DA9-B1E707A0F560}" type="slidenum">
              <a:rPr lang="en-US" altLang="en-US"/>
              <a:pPr/>
              <a:t>‹#›</a:t>
            </a:fld>
            <a:endParaRPr lang="en-US" altLang="en-US" dirty="0"/>
          </a:p>
        </p:txBody>
      </p:sp>
    </p:spTree>
    <p:extLst>
      <p:ext uri="{BB962C8B-B14F-4D97-AF65-F5344CB8AC3E}">
        <p14:creationId xmlns:p14="http://schemas.microsoft.com/office/powerpoint/2010/main" val="2049808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973C04-FB64-417B-B880-7EF4E1FC6169}"/>
              </a:ext>
            </a:extLst>
          </p:cNvPr>
          <p:cNvSpPr>
            <a:spLocks noGrp="1"/>
          </p:cNvSpPr>
          <p:nvPr>
            <p:ph type="dt" sz="half" idx="10"/>
          </p:nvPr>
        </p:nvSpPr>
        <p:spPr/>
        <p:txBody>
          <a:bodyPr/>
          <a:lstStyle>
            <a:lvl1pPr>
              <a:defRPr/>
            </a:lvl1pPr>
          </a:lstStyle>
          <a:p>
            <a:pPr>
              <a:defRPr/>
            </a:pPr>
            <a:fld id="{6BEC60DE-D554-4C51-8DD2-18E20DF5EDD8}" type="datetime1">
              <a:rPr lang="en-US"/>
              <a:pPr>
                <a:defRPr/>
              </a:pPr>
              <a:t>1/4/2022</a:t>
            </a:fld>
            <a:endParaRPr lang="en-US" dirty="0"/>
          </a:p>
        </p:txBody>
      </p:sp>
      <p:sp>
        <p:nvSpPr>
          <p:cNvPr id="3" name="Footer Placeholder 4">
            <a:extLst>
              <a:ext uri="{FF2B5EF4-FFF2-40B4-BE49-F238E27FC236}">
                <a16:creationId xmlns:a16="http://schemas.microsoft.com/office/drawing/2014/main" id="{A58C9BC9-51A8-4E4B-8EFB-769303B0ADD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EF5C5A7-2E59-46CA-A906-286A3CD03FD3}"/>
              </a:ext>
            </a:extLst>
          </p:cNvPr>
          <p:cNvSpPr>
            <a:spLocks noGrp="1"/>
          </p:cNvSpPr>
          <p:nvPr>
            <p:ph type="sldNum" sz="quarter" idx="12"/>
          </p:nvPr>
        </p:nvSpPr>
        <p:spPr/>
        <p:txBody>
          <a:bodyPr/>
          <a:lstStyle>
            <a:lvl1pPr>
              <a:defRPr/>
            </a:lvl1pPr>
          </a:lstStyle>
          <a:p>
            <a:fld id="{EC73BCA1-A5A5-4FEA-8C25-7ABD60AC1305}" type="slidenum">
              <a:rPr lang="en-US" altLang="en-US"/>
              <a:pPr/>
              <a:t>‹#›</a:t>
            </a:fld>
            <a:endParaRPr lang="en-US" altLang="en-US" dirty="0"/>
          </a:p>
        </p:txBody>
      </p:sp>
    </p:spTree>
    <p:extLst>
      <p:ext uri="{BB962C8B-B14F-4D97-AF65-F5344CB8AC3E}">
        <p14:creationId xmlns:p14="http://schemas.microsoft.com/office/powerpoint/2010/main" val="419080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77807-3E6F-4B91-918C-8A4CDD21DAB3}"/>
              </a:ext>
            </a:extLst>
          </p:cNvPr>
          <p:cNvSpPr>
            <a:spLocks noGrp="1"/>
          </p:cNvSpPr>
          <p:nvPr>
            <p:ph type="dt" sz="half" idx="10"/>
          </p:nvPr>
        </p:nvSpPr>
        <p:spPr/>
        <p:txBody>
          <a:bodyPr/>
          <a:lstStyle>
            <a:lvl1pPr>
              <a:defRPr/>
            </a:lvl1pPr>
          </a:lstStyle>
          <a:p>
            <a:pPr>
              <a:defRPr/>
            </a:pPr>
            <a:fld id="{29AF4FD2-DDC7-491C-987E-CC954338991F}" type="datetime1">
              <a:rPr lang="en-US"/>
              <a:pPr>
                <a:defRPr/>
              </a:pPr>
              <a:t>1/4/2022</a:t>
            </a:fld>
            <a:endParaRPr lang="en-US" dirty="0"/>
          </a:p>
        </p:txBody>
      </p:sp>
      <p:sp>
        <p:nvSpPr>
          <p:cNvPr id="5" name="Footer Placeholder 4">
            <a:extLst>
              <a:ext uri="{FF2B5EF4-FFF2-40B4-BE49-F238E27FC236}">
                <a16:creationId xmlns:a16="http://schemas.microsoft.com/office/drawing/2014/main" id="{9792ADED-9B52-4D44-9B71-A48564F8B8A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8C58D26-F96C-4736-B2FC-9988B93E74E3}"/>
              </a:ext>
            </a:extLst>
          </p:cNvPr>
          <p:cNvSpPr>
            <a:spLocks noGrp="1"/>
          </p:cNvSpPr>
          <p:nvPr>
            <p:ph type="sldNum" sz="quarter" idx="12"/>
          </p:nvPr>
        </p:nvSpPr>
        <p:spPr/>
        <p:txBody>
          <a:bodyPr/>
          <a:lstStyle>
            <a:lvl1pPr>
              <a:defRPr/>
            </a:lvl1pPr>
          </a:lstStyle>
          <a:p>
            <a:fld id="{479271FA-CEDF-491B-B3C0-264365672D10}" type="slidenum">
              <a:rPr lang="en-US" altLang="en-US"/>
              <a:pPr/>
              <a:t>‹#›</a:t>
            </a:fld>
            <a:endParaRPr lang="en-US" altLang="en-US" dirty="0"/>
          </a:p>
        </p:txBody>
      </p:sp>
    </p:spTree>
    <p:extLst>
      <p:ext uri="{BB962C8B-B14F-4D97-AF65-F5344CB8AC3E}">
        <p14:creationId xmlns:p14="http://schemas.microsoft.com/office/powerpoint/2010/main" val="3781936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1349A7-9BEA-4E38-A71E-AB5889AC0BE4}"/>
              </a:ext>
            </a:extLst>
          </p:cNvPr>
          <p:cNvSpPr>
            <a:spLocks noGrp="1"/>
          </p:cNvSpPr>
          <p:nvPr>
            <p:ph type="dt" sz="half" idx="10"/>
          </p:nvPr>
        </p:nvSpPr>
        <p:spPr/>
        <p:txBody>
          <a:bodyPr/>
          <a:lstStyle>
            <a:lvl1pPr>
              <a:defRPr/>
            </a:lvl1pPr>
          </a:lstStyle>
          <a:p>
            <a:pPr>
              <a:defRPr/>
            </a:pPr>
            <a:fld id="{629BA35A-53BF-462B-84D6-8B00092EED3C}" type="datetime1">
              <a:rPr lang="en-US"/>
              <a:pPr>
                <a:defRPr/>
              </a:pPr>
              <a:t>1/4/2022</a:t>
            </a:fld>
            <a:endParaRPr lang="en-US" dirty="0"/>
          </a:p>
        </p:txBody>
      </p:sp>
      <p:sp>
        <p:nvSpPr>
          <p:cNvPr id="6" name="Footer Placeholder 4">
            <a:extLst>
              <a:ext uri="{FF2B5EF4-FFF2-40B4-BE49-F238E27FC236}">
                <a16:creationId xmlns:a16="http://schemas.microsoft.com/office/drawing/2014/main" id="{1B7588F7-D75A-42E9-8ED4-AD802B89B97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0F66E06-CD74-49F9-99B4-633B2A597DD1}"/>
              </a:ext>
            </a:extLst>
          </p:cNvPr>
          <p:cNvSpPr>
            <a:spLocks noGrp="1"/>
          </p:cNvSpPr>
          <p:nvPr>
            <p:ph type="sldNum" sz="quarter" idx="12"/>
          </p:nvPr>
        </p:nvSpPr>
        <p:spPr/>
        <p:txBody>
          <a:bodyPr/>
          <a:lstStyle>
            <a:lvl1pPr>
              <a:defRPr/>
            </a:lvl1pPr>
          </a:lstStyle>
          <a:p>
            <a:fld id="{71A96DC2-FFEC-47E3-9D05-C3585BCCF1E5}" type="slidenum">
              <a:rPr lang="en-US" altLang="en-US"/>
              <a:pPr/>
              <a:t>‹#›</a:t>
            </a:fld>
            <a:endParaRPr lang="en-US" altLang="en-US" dirty="0"/>
          </a:p>
        </p:txBody>
      </p:sp>
    </p:spTree>
    <p:extLst>
      <p:ext uri="{BB962C8B-B14F-4D97-AF65-F5344CB8AC3E}">
        <p14:creationId xmlns:p14="http://schemas.microsoft.com/office/powerpoint/2010/main" val="1671469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4AF2ED-B512-4B48-94BD-F830C907F77A}"/>
              </a:ext>
            </a:extLst>
          </p:cNvPr>
          <p:cNvSpPr>
            <a:spLocks noGrp="1"/>
          </p:cNvSpPr>
          <p:nvPr>
            <p:ph type="dt" sz="half" idx="10"/>
          </p:nvPr>
        </p:nvSpPr>
        <p:spPr/>
        <p:txBody>
          <a:bodyPr/>
          <a:lstStyle>
            <a:lvl1pPr>
              <a:defRPr/>
            </a:lvl1pPr>
          </a:lstStyle>
          <a:p>
            <a:pPr>
              <a:defRPr/>
            </a:pPr>
            <a:fld id="{5DB47DB7-8B66-43FE-99B9-98C4C891E551}" type="datetime1">
              <a:rPr lang="en-US"/>
              <a:pPr>
                <a:defRPr/>
              </a:pPr>
              <a:t>1/4/2022</a:t>
            </a:fld>
            <a:endParaRPr lang="en-US" dirty="0"/>
          </a:p>
        </p:txBody>
      </p:sp>
      <p:sp>
        <p:nvSpPr>
          <p:cNvPr id="6" name="Footer Placeholder 4">
            <a:extLst>
              <a:ext uri="{FF2B5EF4-FFF2-40B4-BE49-F238E27FC236}">
                <a16:creationId xmlns:a16="http://schemas.microsoft.com/office/drawing/2014/main" id="{6252FF79-1E92-4CC0-847E-99751F24AC6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2C3A870-1CE6-4EBF-8F56-EEC9F3E9CFD5}"/>
              </a:ext>
            </a:extLst>
          </p:cNvPr>
          <p:cNvSpPr>
            <a:spLocks noGrp="1"/>
          </p:cNvSpPr>
          <p:nvPr>
            <p:ph type="sldNum" sz="quarter" idx="12"/>
          </p:nvPr>
        </p:nvSpPr>
        <p:spPr/>
        <p:txBody>
          <a:bodyPr/>
          <a:lstStyle>
            <a:lvl1pPr>
              <a:defRPr/>
            </a:lvl1pPr>
          </a:lstStyle>
          <a:p>
            <a:fld id="{D1A0FE8A-8E88-4A08-92BE-5AA3911A3D91}" type="slidenum">
              <a:rPr lang="en-US" altLang="en-US"/>
              <a:pPr/>
              <a:t>‹#›</a:t>
            </a:fld>
            <a:endParaRPr lang="en-US" altLang="en-US" dirty="0"/>
          </a:p>
        </p:txBody>
      </p:sp>
    </p:spTree>
    <p:extLst>
      <p:ext uri="{BB962C8B-B14F-4D97-AF65-F5344CB8AC3E}">
        <p14:creationId xmlns:p14="http://schemas.microsoft.com/office/powerpoint/2010/main" val="3645954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90727-21C3-4CEE-AB00-7259899FE164}"/>
              </a:ext>
            </a:extLst>
          </p:cNvPr>
          <p:cNvSpPr>
            <a:spLocks noGrp="1"/>
          </p:cNvSpPr>
          <p:nvPr>
            <p:ph type="dt" sz="half" idx="10"/>
          </p:nvPr>
        </p:nvSpPr>
        <p:spPr/>
        <p:txBody>
          <a:bodyPr/>
          <a:lstStyle>
            <a:lvl1pPr>
              <a:defRPr/>
            </a:lvl1pPr>
          </a:lstStyle>
          <a:p>
            <a:pPr>
              <a:defRPr/>
            </a:pPr>
            <a:fld id="{2B1D894B-30B5-4C04-8E57-3AE02CDB718C}" type="datetime1">
              <a:rPr lang="en-US"/>
              <a:pPr>
                <a:defRPr/>
              </a:pPr>
              <a:t>1/4/2022</a:t>
            </a:fld>
            <a:endParaRPr lang="en-US" dirty="0"/>
          </a:p>
        </p:txBody>
      </p:sp>
      <p:sp>
        <p:nvSpPr>
          <p:cNvPr id="5" name="Footer Placeholder 4">
            <a:extLst>
              <a:ext uri="{FF2B5EF4-FFF2-40B4-BE49-F238E27FC236}">
                <a16:creationId xmlns:a16="http://schemas.microsoft.com/office/drawing/2014/main" id="{9588A391-96FF-418B-9383-CE723CAC6C2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ACE26CF-FCAA-4191-8862-73A42D7EE128}"/>
              </a:ext>
            </a:extLst>
          </p:cNvPr>
          <p:cNvSpPr>
            <a:spLocks noGrp="1"/>
          </p:cNvSpPr>
          <p:nvPr>
            <p:ph type="sldNum" sz="quarter" idx="12"/>
          </p:nvPr>
        </p:nvSpPr>
        <p:spPr/>
        <p:txBody>
          <a:bodyPr/>
          <a:lstStyle>
            <a:lvl1pPr>
              <a:defRPr/>
            </a:lvl1pPr>
          </a:lstStyle>
          <a:p>
            <a:fld id="{3476F90E-A4C9-46D3-B2CB-39A88E33984C}" type="slidenum">
              <a:rPr lang="en-US" altLang="en-US"/>
              <a:pPr/>
              <a:t>‹#›</a:t>
            </a:fld>
            <a:endParaRPr lang="en-US" altLang="en-US" dirty="0"/>
          </a:p>
        </p:txBody>
      </p:sp>
    </p:spTree>
    <p:extLst>
      <p:ext uri="{BB962C8B-B14F-4D97-AF65-F5344CB8AC3E}">
        <p14:creationId xmlns:p14="http://schemas.microsoft.com/office/powerpoint/2010/main" val="26965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50445-1319-4DFA-B0AD-860EBD4C4F14}"/>
              </a:ext>
            </a:extLst>
          </p:cNvPr>
          <p:cNvSpPr>
            <a:spLocks noGrp="1"/>
          </p:cNvSpPr>
          <p:nvPr>
            <p:ph type="dt" sz="half" idx="10"/>
          </p:nvPr>
        </p:nvSpPr>
        <p:spPr/>
        <p:txBody>
          <a:bodyPr/>
          <a:lstStyle>
            <a:lvl1pPr>
              <a:defRPr/>
            </a:lvl1pPr>
          </a:lstStyle>
          <a:p>
            <a:pPr>
              <a:defRPr/>
            </a:pPr>
            <a:fld id="{FF4EBB4A-C7F2-4846-B2BC-7BC5D4939E50}" type="datetime1">
              <a:rPr lang="en-US"/>
              <a:pPr>
                <a:defRPr/>
              </a:pPr>
              <a:t>1/4/2022</a:t>
            </a:fld>
            <a:endParaRPr lang="en-US" dirty="0"/>
          </a:p>
        </p:txBody>
      </p:sp>
      <p:sp>
        <p:nvSpPr>
          <p:cNvPr id="5" name="Footer Placeholder 4">
            <a:extLst>
              <a:ext uri="{FF2B5EF4-FFF2-40B4-BE49-F238E27FC236}">
                <a16:creationId xmlns:a16="http://schemas.microsoft.com/office/drawing/2014/main" id="{DC9C37A7-BE6E-46FA-903D-F56A299EF68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679926C-1927-4B22-84CF-D76FC12BE4FC}"/>
              </a:ext>
            </a:extLst>
          </p:cNvPr>
          <p:cNvSpPr>
            <a:spLocks noGrp="1"/>
          </p:cNvSpPr>
          <p:nvPr>
            <p:ph type="sldNum" sz="quarter" idx="12"/>
          </p:nvPr>
        </p:nvSpPr>
        <p:spPr/>
        <p:txBody>
          <a:bodyPr/>
          <a:lstStyle>
            <a:lvl1pPr>
              <a:defRPr/>
            </a:lvl1pPr>
          </a:lstStyle>
          <a:p>
            <a:fld id="{6B907A0A-7C78-413C-9153-04202C3E9809}" type="slidenum">
              <a:rPr lang="en-US" altLang="en-US"/>
              <a:pPr/>
              <a:t>‹#›</a:t>
            </a:fld>
            <a:endParaRPr lang="en-US" altLang="en-US" dirty="0"/>
          </a:p>
        </p:txBody>
      </p:sp>
    </p:spTree>
    <p:extLst>
      <p:ext uri="{BB962C8B-B14F-4D97-AF65-F5344CB8AC3E}">
        <p14:creationId xmlns:p14="http://schemas.microsoft.com/office/powerpoint/2010/main" val="1699316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dirty="0"/>
              <a:t>Click icon to add clip art</a:t>
            </a:r>
          </a:p>
        </p:txBody>
      </p:sp>
      <p:sp>
        <p:nvSpPr>
          <p:cNvPr id="5" name="Date Placeholder 4">
            <a:extLst>
              <a:ext uri="{FF2B5EF4-FFF2-40B4-BE49-F238E27FC236}">
                <a16:creationId xmlns:a16="http://schemas.microsoft.com/office/drawing/2014/main" id="{597050AD-4077-4528-B31F-3EEA0C4CD75E}"/>
              </a:ext>
            </a:extLst>
          </p:cNvPr>
          <p:cNvSpPr>
            <a:spLocks noGrp="1" noChangeArrowheads="1"/>
          </p:cNvSpPr>
          <p:nvPr>
            <p:ph type="dt" sz="half" idx="10"/>
          </p:nvPr>
        </p:nvSpPr>
        <p:spPr/>
        <p:txBody>
          <a:bodyPr/>
          <a:lstStyle>
            <a:lvl1pPr>
              <a:defRPr/>
            </a:lvl1pPr>
          </a:lstStyle>
          <a:p>
            <a:pPr>
              <a:defRPr/>
            </a:pPr>
            <a:fld id="{3418D493-5BF2-4E3C-A870-D57FBC262F61}" type="datetime1">
              <a:rPr lang="en-US"/>
              <a:pPr>
                <a:defRPr/>
              </a:pPr>
              <a:t>1/4/2022</a:t>
            </a:fld>
            <a:endParaRPr lang="en-US" dirty="0"/>
          </a:p>
        </p:txBody>
      </p:sp>
      <p:sp>
        <p:nvSpPr>
          <p:cNvPr id="6" name="Footer Placeholder 5">
            <a:extLst>
              <a:ext uri="{FF2B5EF4-FFF2-40B4-BE49-F238E27FC236}">
                <a16:creationId xmlns:a16="http://schemas.microsoft.com/office/drawing/2014/main" id="{58433E68-7828-4E3E-BB97-B38057AD999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0857924E-550F-43AB-8249-254AD4DCA676}"/>
              </a:ext>
            </a:extLst>
          </p:cNvPr>
          <p:cNvSpPr>
            <a:spLocks noGrp="1" noChangeArrowheads="1"/>
          </p:cNvSpPr>
          <p:nvPr>
            <p:ph type="sldNum" sz="quarter" idx="12"/>
          </p:nvPr>
        </p:nvSpPr>
        <p:spPr/>
        <p:txBody>
          <a:bodyPr/>
          <a:lstStyle>
            <a:lvl1pPr>
              <a:defRPr/>
            </a:lvl1pPr>
          </a:lstStyle>
          <a:p>
            <a:fld id="{3863F105-368E-4633-91A8-1BCCC648BDC8}" type="slidenum">
              <a:rPr lang="en-US" altLang="en-US"/>
              <a:pPr/>
              <a:t>‹#›</a:t>
            </a:fld>
            <a:endParaRPr lang="en-US" altLang="en-US" dirty="0"/>
          </a:p>
        </p:txBody>
      </p:sp>
    </p:spTree>
    <p:extLst>
      <p:ext uri="{BB962C8B-B14F-4D97-AF65-F5344CB8AC3E}">
        <p14:creationId xmlns:p14="http://schemas.microsoft.com/office/powerpoint/2010/main" val="41542513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EF0BDF-F70B-4F2E-810F-9571371CCACD}"/>
              </a:ext>
            </a:extLst>
          </p:cNvPr>
          <p:cNvSpPr>
            <a:spLocks noGrp="1"/>
          </p:cNvSpPr>
          <p:nvPr>
            <p:ph type="dt" sz="half" idx="10"/>
          </p:nvPr>
        </p:nvSpPr>
        <p:spPr/>
        <p:txBody>
          <a:bodyPr/>
          <a:lstStyle>
            <a:lvl1pPr>
              <a:defRPr/>
            </a:lvl1pPr>
          </a:lstStyle>
          <a:p>
            <a:pPr>
              <a:defRPr/>
            </a:pPr>
            <a:fld id="{CA14C526-09EC-45C4-B6D8-DF9841704D5F}" type="datetime1">
              <a:rPr lang="en-US"/>
              <a:pPr>
                <a:defRPr/>
              </a:pPr>
              <a:t>1/4/2022</a:t>
            </a:fld>
            <a:endParaRPr lang="en-US" dirty="0"/>
          </a:p>
        </p:txBody>
      </p:sp>
      <p:sp>
        <p:nvSpPr>
          <p:cNvPr id="5" name="Footer Placeholder 4">
            <a:extLst>
              <a:ext uri="{FF2B5EF4-FFF2-40B4-BE49-F238E27FC236}">
                <a16:creationId xmlns:a16="http://schemas.microsoft.com/office/drawing/2014/main" id="{01F664EA-0871-4702-BA98-44C5D522DB6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9D93830-FD08-44D3-A717-E9AE5C7E90B2}"/>
              </a:ext>
            </a:extLst>
          </p:cNvPr>
          <p:cNvSpPr>
            <a:spLocks noGrp="1"/>
          </p:cNvSpPr>
          <p:nvPr>
            <p:ph type="sldNum" sz="quarter" idx="12"/>
          </p:nvPr>
        </p:nvSpPr>
        <p:spPr/>
        <p:txBody>
          <a:bodyPr/>
          <a:lstStyle>
            <a:lvl1pPr>
              <a:defRPr/>
            </a:lvl1pPr>
          </a:lstStyle>
          <a:p>
            <a:fld id="{4C8802DB-AFEA-49E7-937A-9407E05D0850}" type="slidenum">
              <a:rPr lang="en-US" altLang="en-US"/>
              <a:pPr/>
              <a:t>‹#›</a:t>
            </a:fld>
            <a:endParaRPr lang="en-US" altLang="en-US" dirty="0"/>
          </a:p>
        </p:txBody>
      </p:sp>
    </p:spTree>
    <p:extLst>
      <p:ext uri="{BB962C8B-B14F-4D97-AF65-F5344CB8AC3E}">
        <p14:creationId xmlns:p14="http://schemas.microsoft.com/office/powerpoint/2010/main" val="3439270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78A38-BC62-46C4-98B1-BB87C6ECEE09}"/>
              </a:ext>
            </a:extLst>
          </p:cNvPr>
          <p:cNvSpPr>
            <a:spLocks noGrp="1"/>
          </p:cNvSpPr>
          <p:nvPr>
            <p:ph type="dt" sz="half" idx="10"/>
          </p:nvPr>
        </p:nvSpPr>
        <p:spPr/>
        <p:txBody>
          <a:bodyPr/>
          <a:lstStyle>
            <a:lvl1pPr>
              <a:defRPr/>
            </a:lvl1pPr>
          </a:lstStyle>
          <a:p>
            <a:pPr>
              <a:defRPr/>
            </a:pPr>
            <a:fld id="{483EB4A1-D981-4CA4-B981-1A2F60B60D14}" type="datetime1">
              <a:rPr lang="en-US"/>
              <a:pPr>
                <a:defRPr/>
              </a:pPr>
              <a:t>1/4/2022</a:t>
            </a:fld>
            <a:endParaRPr lang="en-US" dirty="0"/>
          </a:p>
        </p:txBody>
      </p:sp>
      <p:sp>
        <p:nvSpPr>
          <p:cNvPr id="5" name="Footer Placeholder 4">
            <a:extLst>
              <a:ext uri="{FF2B5EF4-FFF2-40B4-BE49-F238E27FC236}">
                <a16:creationId xmlns:a16="http://schemas.microsoft.com/office/drawing/2014/main" id="{BE445655-735E-4DBC-8BC2-62F56A83F30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F971CE7-5388-40BE-921D-77D8C32F0D1B}"/>
              </a:ext>
            </a:extLst>
          </p:cNvPr>
          <p:cNvSpPr>
            <a:spLocks noGrp="1"/>
          </p:cNvSpPr>
          <p:nvPr>
            <p:ph type="sldNum" sz="quarter" idx="12"/>
          </p:nvPr>
        </p:nvSpPr>
        <p:spPr/>
        <p:txBody>
          <a:bodyPr/>
          <a:lstStyle>
            <a:lvl1pPr>
              <a:defRPr/>
            </a:lvl1pPr>
          </a:lstStyle>
          <a:p>
            <a:fld id="{5033E5AA-2639-4663-ABBA-F899045F0B73}" type="slidenum">
              <a:rPr lang="en-US" altLang="en-US"/>
              <a:pPr/>
              <a:t>‹#›</a:t>
            </a:fld>
            <a:endParaRPr lang="en-US" altLang="en-US" dirty="0"/>
          </a:p>
        </p:txBody>
      </p:sp>
    </p:spTree>
    <p:extLst>
      <p:ext uri="{BB962C8B-B14F-4D97-AF65-F5344CB8AC3E}">
        <p14:creationId xmlns:p14="http://schemas.microsoft.com/office/powerpoint/2010/main" val="2145698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22790-1959-4715-B05E-FF40848E8253}"/>
              </a:ext>
            </a:extLst>
          </p:cNvPr>
          <p:cNvSpPr>
            <a:spLocks noGrp="1"/>
          </p:cNvSpPr>
          <p:nvPr>
            <p:ph type="dt" sz="half" idx="10"/>
          </p:nvPr>
        </p:nvSpPr>
        <p:spPr/>
        <p:txBody>
          <a:bodyPr/>
          <a:lstStyle>
            <a:lvl1pPr>
              <a:defRPr/>
            </a:lvl1pPr>
          </a:lstStyle>
          <a:p>
            <a:pPr>
              <a:defRPr/>
            </a:pPr>
            <a:fld id="{4AEEEF44-95C4-4577-BCCF-5F0DFF678041}" type="datetime1">
              <a:rPr lang="en-US"/>
              <a:pPr>
                <a:defRPr/>
              </a:pPr>
              <a:t>1/4/2022</a:t>
            </a:fld>
            <a:endParaRPr lang="en-US" dirty="0"/>
          </a:p>
        </p:txBody>
      </p:sp>
      <p:sp>
        <p:nvSpPr>
          <p:cNvPr id="5" name="Footer Placeholder 4">
            <a:extLst>
              <a:ext uri="{FF2B5EF4-FFF2-40B4-BE49-F238E27FC236}">
                <a16:creationId xmlns:a16="http://schemas.microsoft.com/office/drawing/2014/main" id="{47398CD6-A004-448A-AA6E-4811C7C8116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F71006-C6B3-4EA1-8B7B-74F229ED8544}"/>
              </a:ext>
            </a:extLst>
          </p:cNvPr>
          <p:cNvSpPr>
            <a:spLocks noGrp="1"/>
          </p:cNvSpPr>
          <p:nvPr>
            <p:ph type="sldNum" sz="quarter" idx="12"/>
          </p:nvPr>
        </p:nvSpPr>
        <p:spPr/>
        <p:txBody>
          <a:bodyPr/>
          <a:lstStyle>
            <a:lvl1pPr>
              <a:defRPr/>
            </a:lvl1pPr>
          </a:lstStyle>
          <a:p>
            <a:fld id="{F9DC2251-B352-4481-821A-E83AEE30BBD3}" type="slidenum">
              <a:rPr lang="en-US" altLang="en-US"/>
              <a:pPr/>
              <a:t>‹#›</a:t>
            </a:fld>
            <a:endParaRPr lang="en-US" altLang="en-US" dirty="0"/>
          </a:p>
        </p:txBody>
      </p:sp>
    </p:spTree>
    <p:extLst>
      <p:ext uri="{BB962C8B-B14F-4D97-AF65-F5344CB8AC3E}">
        <p14:creationId xmlns:p14="http://schemas.microsoft.com/office/powerpoint/2010/main" val="502428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746027D-95AA-4EE0-9F5C-F7D760EAD6BA}"/>
              </a:ext>
            </a:extLst>
          </p:cNvPr>
          <p:cNvSpPr>
            <a:spLocks noGrp="1"/>
          </p:cNvSpPr>
          <p:nvPr>
            <p:ph type="dt" sz="half" idx="10"/>
          </p:nvPr>
        </p:nvSpPr>
        <p:spPr/>
        <p:txBody>
          <a:bodyPr/>
          <a:lstStyle>
            <a:lvl1pPr>
              <a:defRPr/>
            </a:lvl1pPr>
          </a:lstStyle>
          <a:p>
            <a:pPr>
              <a:defRPr/>
            </a:pPr>
            <a:fld id="{E91914D7-2AE9-40B3-A071-31B41A4692EE}" type="datetime1">
              <a:rPr lang="en-US"/>
              <a:pPr>
                <a:defRPr/>
              </a:pPr>
              <a:t>1/4/2022</a:t>
            </a:fld>
            <a:endParaRPr lang="en-US" dirty="0"/>
          </a:p>
        </p:txBody>
      </p:sp>
      <p:sp>
        <p:nvSpPr>
          <p:cNvPr id="6" name="Footer Placeholder 4">
            <a:extLst>
              <a:ext uri="{FF2B5EF4-FFF2-40B4-BE49-F238E27FC236}">
                <a16:creationId xmlns:a16="http://schemas.microsoft.com/office/drawing/2014/main" id="{C4A9C120-0588-4313-A761-8A0E7EC8DA3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C6A6527-B846-48BD-8D79-C60E22096940}"/>
              </a:ext>
            </a:extLst>
          </p:cNvPr>
          <p:cNvSpPr>
            <a:spLocks noGrp="1"/>
          </p:cNvSpPr>
          <p:nvPr>
            <p:ph type="sldNum" sz="quarter" idx="12"/>
          </p:nvPr>
        </p:nvSpPr>
        <p:spPr/>
        <p:txBody>
          <a:bodyPr/>
          <a:lstStyle>
            <a:lvl1pPr>
              <a:defRPr/>
            </a:lvl1pPr>
          </a:lstStyle>
          <a:p>
            <a:fld id="{0F5ABEE8-2410-43E7-B607-1BBC45EE2EBA}" type="slidenum">
              <a:rPr lang="en-US" altLang="en-US"/>
              <a:pPr/>
              <a:t>‹#›</a:t>
            </a:fld>
            <a:endParaRPr lang="en-US" altLang="en-US" dirty="0"/>
          </a:p>
        </p:txBody>
      </p:sp>
    </p:spTree>
    <p:extLst>
      <p:ext uri="{BB962C8B-B14F-4D97-AF65-F5344CB8AC3E}">
        <p14:creationId xmlns:p14="http://schemas.microsoft.com/office/powerpoint/2010/main" val="1150824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3F7CF92-877E-4E6A-A62F-E378E5D82D7C}"/>
              </a:ext>
            </a:extLst>
          </p:cNvPr>
          <p:cNvSpPr>
            <a:spLocks noGrp="1"/>
          </p:cNvSpPr>
          <p:nvPr>
            <p:ph type="dt" sz="half" idx="10"/>
          </p:nvPr>
        </p:nvSpPr>
        <p:spPr/>
        <p:txBody>
          <a:bodyPr/>
          <a:lstStyle>
            <a:lvl1pPr>
              <a:defRPr/>
            </a:lvl1pPr>
          </a:lstStyle>
          <a:p>
            <a:pPr>
              <a:defRPr/>
            </a:pPr>
            <a:fld id="{4919E7EF-50F1-4DE8-B86D-9F4F64C6E093}" type="datetime1">
              <a:rPr lang="en-US"/>
              <a:pPr>
                <a:defRPr/>
              </a:pPr>
              <a:t>1/4/2022</a:t>
            </a:fld>
            <a:endParaRPr lang="en-US" dirty="0"/>
          </a:p>
        </p:txBody>
      </p:sp>
      <p:sp>
        <p:nvSpPr>
          <p:cNvPr id="8" name="Footer Placeholder 4">
            <a:extLst>
              <a:ext uri="{FF2B5EF4-FFF2-40B4-BE49-F238E27FC236}">
                <a16:creationId xmlns:a16="http://schemas.microsoft.com/office/drawing/2014/main" id="{B2D8A348-3AFF-48CB-B05B-1C7830C08B3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3550025-0DB2-40FD-8138-D3D078DA7833}"/>
              </a:ext>
            </a:extLst>
          </p:cNvPr>
          <p:cNvSpPr>
            <a:spLocks noGrp="1"/>
          </p:cNvSpPr>
          <p:nvPr>
            <p:ph type="sldNum" sz="quarter" idx="12"/>
          </p:nvPr>
        </p:nvSpPr>
        <p:spPr/>
        <p:txBody>
          <a:bodyPr/>
          <a:lstStyle>
            <a:lvl1pPr>
              <a:defRPr/>
            </a:lvl1pPr>
          </a:lstStyle>
          <a:p>
            <a:fld id="{42BCB066-1E0D-4AEC-B37A-DF10D8B41271}" type="slidenum">
              <a:rPr lang="en-US" altLang="en-US"/>
              <a:pPr/>
              <a:t>‹#›</a:t>
            </a:fld>
            <a:endParaRPr lang="en-US" altLang="en-US" dirty="0"/>
          </a:p>
        </p:txBody>
      </p:sp>
    </p:spTree>
    <p:extLst>
      <p:ext uri="{BB962C8B-B14F-4D97-AF65-F5344CB8AC3E}">
        <p14:creationId xmlns:p14="http://schemas.microsoft.com/office/powerpoint/2010/main" val="408304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D09E5AB-EC8F-42A2-B16F-267A6E31A878}"/>
              </a:ext>
            </a:extLst>
          </p:cNvPr>
          <p:cNvSpPr>
            <a:spLocks noGrp="1"/>
          </p:cNvSpPr>
          <p:nvPr>
            <p:ph type="dt" sz="half" idx="10"/>
          </p:nvPr>
        </p:nvSpPr>
        <p:spPr/>
        <p:txBody>
          <a:bodyPr/>
          <a:lstStyle>
            <a:lvl1pPr>
              <a:defRPr/>
            </a:lvl1pPr>
          </a:lstStyle>
          <a:p>
            <a:pPr>
              <a:defRPr/>
            </a:pPr>
            <a:fld id="{295AAFBC-8DDC-4D37-B34D-C76B69C1BC56}" type="datetime1">
              <a:rPr lang="en-US"/>
              <a:pPr>
                <a:defRPr/>
              </a:pPr>
              <a:t>1/4/2022</a:t>
            </a:fld>
            <a:endParaRPr lang="en-US" dirty="0"/>
          </a:p>
        </p:txBody>
      </p:sp>
      <p:sp>
        <p:nvSpPr>
          <p:cNvPr id="6" name="Footer Placeholder 4">
            <a:extLst>
              <a:ext uri="{FF2B5EF4-FFF2-40B4-BE49-F238E27FC236}">
                <a16:creationId xmlns:a16="http://schemas.microsoft.com/office/drawing/2014/main" id="{3264F613-413C-4970-BBCF-A8D9EE0F582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D2C9581-D867-4B85-9265-F4651F83AEE3}"/>
              </a:ext>
            </a:extLst>
          </p:cNvPr>
          <p:cNvSpPr>
            <a:spLocks noGrp="1"/>
          </p:cNvSpPr>
          <p:nvPr>
            <p:ph type="sldNum" sz="quarter" idx="12"/>
          </p:nvPr>
        </p:nvSpPr>
        <p:spPr/>
        <p:txBody>
          <a:bodyPr/>
          <a:lstStyle>
            <a:lvl1pPr>
              <a:defRPr/>
            </a:lvl1pPr>
          </a:lstStyle>
          <a:p>
            <a:fld id="{F2307C15-5794-4FA3-BDFE-D45F13FF62C4}" type="slidenum">
              <a:rPr lang="en-US" altLang="en-US"/>
              <a:pPr/>
              <a:t>‹#›</a:t>
            </a:fld>
            <a:endParaRPr lang="en-US" altLang="en-US" dirty="0"/>
          </a:p>
        </p:txBody>
      </p:sp>
    </p:spTree>
    <p:extLst>
      <p:ext uri="{BB962C8B-B14F-4D97-AF65-F5344CB8AC3E}">
        <p14:creationId xmlns:p14="http://schemas.microsoft.com/office/powerpoint/2010/main" val="1980726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18CF9F-88B6-4C19-9B4E-0633F82F97C7}"/>
              </a:ext>
            </a:extLst>
          </p:cNvPr>
          <p:cNvSpPr>
            <a:spLocks noGrp="1"/>
          </p:cNvSpPr>
          <p:nvPr>
            <p:ph type="dt" sz="half" idx="10"/>
          </p:nvPr>
        </p:nvSpPr>
        <p:spPr/>
        <p:txBody>
          <a:bodyPr/>
          <a:lstStyle>
            <a:lvl1pPr>
              <a:defRPr/>
            </a:lvl1pPr>
          </a:lstStyle>
          <a:p>
            <a:pPr>
              <a:defRPr/>
            </a:pPr>
            <a:fld id="{B6FDD402-6039-4F42-8768-2192423E6228}" type="datetime1">
              <a:rPr lang="en-US"/>
              <a:pPr>
                <a:defRPr/>
              </a:pPr>
              <a:t>1/4/2022</a:t>
            </a:fld>
            <a:endParaRPr lang="en-US" dirty="0"/>
          </a:p>
        </p:txBody>
      </p:sp>
      <p:sp>
        <p:nvSpPr>
          <p:cNvPr id="4" name="Footer Placeholder 4">
            <a:extLst>
              <a:ext uri="{FF2B5EF4-FFF2-40B4-BE49-F238E27FC236}">
                <a16:creationId xmlns:a16="http://schemas.microsoft.com/office/drawing/2014/main" id="{97F6962B-DB7D-4345-91D2-D6BD34C47C6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D41EA533-77E1-438B-9E55-B7CB0C7D83F7}"/>
              </a:ext>
            </a:extLst>
          </p:cNvPr>
          <p:cNvSpPr>
            <a:spLocks noGrp="1"/>
          </p:cNvSpPr>
          <p:nvPr>
            <p:ph type="sldNum" sz="quarter" idx="12"/>
          </p:nvPr>
        </p:nvSpPr>
        <p:spPr/>
        <p:txBody>
          <a:bodyPr/>
          <a:lstStyle>
            <a:lvl1pPr>
              <a:defRPr/>
            </a:lvl1pPr>
          </a:lstStyle>
          <a:p>
            <a:fld id="{8C87E0AA-708D-47EE-828F-93B0686FFFA8}" type="slidenum">
              <a:rPr lang="en-US" altLang="en-US"/>
              <a:pPr/>
              <a:t>‹#›</a:t>
            </a:fld>
            <a:endParaRPr lang="en-US" altLang="en-US" dirty="0"/>
          </a:p>
        </p:txBody>
      </p:sp>
    </p:spTree>
    <p:extLst>
      <p:ext uri="{BB962C8B-B14F-4D97-AF65-F5344CB8AC3E}">
        <p14:creationId xmlns:p14="http://schemas.microsoft.com/office/powerpoint/2010/main" val="55260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9918EF-D1A4-41F5-9F65-E4AB1E58E09D}"/>
              </a:ext>
            </a:extLst>
          </p:cNvPr>
          <p:cNvSpPr>
            <a:spLocks noGrp="1"/>
          </p:cNvSpPr>
          <p:nvPr>
            <p:ph type="dt" sz="half" idx="10"/>
          </p:nvPr>
        </p:nvSpPr>
        <p:spPr/>
        <p:txBody>
          <a:bodyPr/>
          <a:lstStyle>
            <a:lvl1pPr>
              <a:defRPr/>
            </a:lvl1pPr>
          </a:lstStyle>
          <a:p>
            <a:pPr>
              <a:defRPr/>
            </a:pPr>
            <a:fld id="{B045F314-DF53-4D27-AF99-E28FFCF5D682}" type="datetime1">
              <a:rPr lang="en-US"/>
              <a:pPr>
                <a:defRPr/>
              </a:pPr>
              <a:t>1/4/2022</a:t>
            </a:fld>
            <a:endParaRPr lang="en-US" dirty="0"/>
          </a:p>
        </p:txBody>
      </p:sp>
      <p:sp>
        <p:nvSpPr>
          <p:cNvPr id="3" name="Footer Placeholder 4">
            <a:extLst>
              <a:ext uri="{FF2B5EF4-FFF2-40B4-BE49-F238E27FC236}">
                <a16:creationId xmlns:a16="http://schemas.microsoft.com/office/drawing/2014/main" id="{CF360F95-CC98-492E-B570-EF6ED57DF83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EAF62CCB-DD49-4C58-B742-F35BA80CEC89}"/>
              </a:ext>
            </a:extLst>
          </p:cNvPr>
          <p:cNvSpPr>
            <a:spLocks noGrp="1"/>
          </p:cNvSpPr>
          <p:nvPr>
            <p:ph type="sldNum" sz="quarter" idx="12"/>
          </p:nvPr>
        </p:nvSpPr>
        <p:spPr/>
        <p:txBody>
          <a:bodyPr/>
          <a:lstStyle>
            <a:lvl1pPr>
              <a:defRPr/>
            </a:lvl1pPr>
          </a:lstStyle>
          <a:p>
            <a:fld id="{B42217DB-58DA-4B37-8240-9AE6B7F51804}" type="slidenum">
              <a:rPr lang="en-US" altLang="en-US"/>
              <a:pPr/>
              <a:t>‹#›</a:t>
            </a:fld>
            <a:endParaRPr lang="en-US" altLang="en-US" dirty="0"/>
          </a:p>
        </p:txBody>
      </p:sp>
    </p:spTree>
    <p:extLst>
      <p:ext uri="{BB962C8B-B14F-4D97-AF65-F5344CB8AC3E}">
        <p14:creationId xmlns:p14="http://schemas.microsoft.com/office/powerpoint/2010/main" val="4021810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091DBB-797B-436F-8239-EB9736E4E8B6}"/>
              </a:ext>
            </a:extLst>
          </p:cNvPr>
          <p:cNvSpPr>
            <a:spLocks noGrp="1"/>
          </p:cNvSpPr>
          <p:nvPr>
            <p:ph type="dt" sz="half" idx="10"/>
          </p:nvPr>
        </p:nvSpPr>
        <p:spPr/>
        <p:txBody>
          <a:bodyPr/>
          <a:lstStyle>
            <a:lvl1pPr>
              <a:defRPr/>
            </a:lvl1pPr>
          </a:lstStyle>
          <a:p>
            <a:pPr>
              <a:defRPr/>
            </a:pPr>
            <a:fld id="{09FC2DB3-FE0B-4283-9302-CAE2B1AB031C}" type="datetime1">
              <a:rPr lang="en-US"/>
              <a:pPr>
                <a:defRPr/>
              </a:pPr>
              <a:t>1/4/2022</a:t>
            </a:fld>
            <a:endParaRPr lang="en-US" dirty="0"/>
          </a:p>
        </p:txBody>
      </p:sp>
      <p:sp>
        <p:nvSpPr>
          <p:cNvPr id="6" name="Footer Placeholder 4">
            <a:extLst>
              <a:ext uri="{FF2B5EF4-FFF2-40B4-BE49-F238E27FC236}">
                <a16:creationId xmlns:a16="http://schemas.microsoft.com/office/drawing/2014/main" id="{6119EC7E-78E4-4293-821C-E42EF919462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B8E931A-1D15-48EF-9857-E4049DC20592}"/>
              </a:ext>
            </a:extLst>
          </p:cNvPr>
          <p:cNvSpPr>
            <a:spLocks noGrp="1"/>
          </p:cNvSpPr>
          <p:nvPr>
            <p:ph type="sldNum" sz="quarter" idx="12"/>
          </p:nvPr>
        </p:nvSpPr>
        <p:spPr/>
        <p:txBody>
          <a:bodyPr/>
          <a:lstStyle>
            <a:lvl1pPr>
              <a:defRPr/>
            </a:lvl1pPr>
          </a:lstStyle>
          <a:p>
            <a:fld id="{26F03BE2-904A-4EC5-AD69-12855CAE69B7}" type="slidenum">
              <a:rPr lang="en-US" altLang="en-US"/>
              <a:pPr/>
              <a:t>‹#›</a:t>
            </a:fld>
            <a:endParaRPr lang="en-US" altLang="en-US" dirty="0"/>
          </a:p>
        </p:txBody>
      </p:sp>
    </p:spTree>
    <p:extLst>
      <p:ext uri="{BB962C8B-B14F-4D97-AF65-F5344CB8AC3E}">
        <p14:creationId xmlns:p14="http://schemas.microsoft.com/office/powerpoint/2010/main" val="3642633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38AAE37-5695-4DFD-856C-E5D1A2A3B5FE}"/>
              </a:ext>
            </a:extLst>
          </p:cNvPr>
          <p:cNvSpPr>
            <a:spLocks noGrp="1"/>
          </p:cNvSpPr>
          <p:nvPr>
            <p:ph type="dt" sz="half" idx="10"/>
          </p:nvPr>
        </p:nvSpPr>
        <p:spPr/>
        <p:txBody>
          <a:bodyPr/>
          <a:lstStyle>
            <a:lvl1pPr>
              <a:defRPr/>
            </a:lvl1pPr>
          </a:lstStyle>
          <a:p>
            <a:pPr>
              <a:defRPr/>
            </a:pPr>
            <a:fld id="{40377519-8D9C-428E-8016-761DA80AA9AC}" type="datetime1">
              <a:rPr lang="en-US"/>
              <a:pPr>
                <a:defRPr/>
              </a:pPr>
              <a:t>1/4/2022</a:t>
            </a:fld>
            <a:endParaRPr lang="en-US" dirty="0"/>
          </a:p>
        </p:txBody>
      </p:sp>
      <p:sp>
        <p:nvSpPr>
          <p:cNvPr id="6" name="Footer Placeholder 4">
            <a:extLst>
              <a:ext uri="{FF2B5EF4-FFF2-40B4-BE49-F238E27FC236}">
                <a16:creationId xmlns:a16="http://schemas.microsoft.com/office/drawing/2014/main" id="{E92F5BD5-17E8-4EB0-8A46-5094DE079DF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1D21559-A920-4A71-8EA6-C416A3BA9D71}"/>
              </a:ext>
            </a:extLst>
          </p:cNvPr>
          <p:cNvSpPr>
            <a:spLocks noGrp="1"/>
          </p:cNvSpPr>
          <p:nvPr>
            <p:ph type="sldNum" sz="quarter" idx="12"/>
          </p:nvPr>
        </p:nvSpPr>
        <p:spPr/>
        <p:txBody>
          <a:bodyPr/>
          <a:lstStyle>
            <a:lvl1pPr>
              <a:defRPr/>
            </a:lvl1pPr>
          </a:lstStyle>
          <a:p>
            <a:fld id="{160744D9-940B-4119-8F95-E5CA1DEDF8E5}" type="slidenum">
              <a:rPr lang="en-US" altLang="en-US"/>
              <a:pPr/>
              <a:t>‹#›</a:t>
            </a:fld>
            <a:endParaRPr lang="en-US" altLang="en-US" dirty="0"/>
          </a:p>
        </p:txBody>
      </p:sp>
    </p:spTree>
    <p:extLst>
      <p:ext uri="{BB962C8B-B14F-4D97-AF65-F5344CB8AC3E}">
        <p14:creationId xmlns:p14="http://schemas.microsoft.com/office/powerpoint/2010/main" val="2048772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1576F-641A-4C2E-8916-575512E2AF14}"/>
              </a:ext>
            </a:extLst>
          </p:cNvPr>
          <p:cNvSpPr>
            <a:spLocks noGrp="1"/>
          </p:cNvSpPr>
          <p:nvPr>
            <p:ph type="dt" sz="half" idx="10"/>
          </p:nvPr>
        </p:nvSpPr>
        <p:spPr/>
        <p:txBody>
          <a:bodyPr/>
          <a:lstStyle>
            <a:lvl1pPr>
              <a:defRPr/>
            </a:lvl1pPr>
          </a:lstStyle>
          <a:p>
            <a:pPr>
              <a:defRPr/>
            </a:pPr>
            <a:fld id="{A2EBBF57-20FC-47D1-9371-C5AE8B6E6B97}" type="datetime1">
              <a:rPr lang="en-US"/>
              <a:pPr>
                <a:defRPr/>
              </a:pPr>
              <a:t>1/4/2022</a:t>
            </a:fld>
            <a:endParaRPr lang="en-US" dirty="0"/>
          </a:p>
        </p:txBody>
      </p:sp>
      <p:sp>
        <p:nvSpPr>
          <p:cNvPr id="5" name="Footer Placeholder 4">
            <a:extLst>
              <a:ext uri="{FF2B5EF4-FFF2-40B4-BE49-F238E27FC236}">
                <a16:creationId xmlns:a16="http://schemas.microsoft.com/office/drawing/2014/main" id="{D6483CF8-2B59-4ADF-B169-89182F1A215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EE4B20E-21EC-44CE-AE2B-A413E9395346}"/>
              </a:ext>
            </a:extLst>
          </p:cNvPr>
          <p:cNvSpPr>
            <a:spLocks noGrp="1"/>
          </p:cNvSpPr>
          <p:nvPr>
            <p:ph type="sldNum" sz="quarter" idx="12"/>
          </p:nvPr>
        </p:nvSpPr>
        <p:spPr/>
        <p:txBody>
          <a:bodyPr/>
          <a:lstStyle>
            <a:lvl1pPr>
              <a:defRPr/>
            </a:lvl1pPr>
          </a:lstStyle>
          <a:p>
            <a:fld id="{B6C58718-1B68-4F08-A778-086BB50C7252}" type="slidenum">
              <a:rPr lang="en-US" altLang="en-US"/>
              <a:pPr/>
              <a:t>‹#›</a:t>
            </a:fld>
            <a:endParaRPr lang="en-US" altLang="en-US" dirty="0"/>
          </a:p>
        </p:txBody>
      </p:sp>
    </p:spTree>
    <p:extLst>
      <p:ext uri="{BB962C8B-B14F-4D97-AF65-F5344CB8AC3E}">
        <p14:creationId xmlns:p14="http://schemas.microsoft.com/office/powerpoint/2010/main" val="2616264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5355A-5B3F-42DE-8FE4-43FFB64CD6D0}"/>
              </a:ext>
            </a:extLst>
          </p:cNvPr>
          <p:cNvSpPr>
            <a:spLocks noGrp="1"/>
          </p:cNvSpPr>
          <p:nvPr>
            <p:ph type="dt" sz="half" idx="10"/>
          </p:nvPr>
        </p:nvSpPr>
        <p:spPr/>
        <p:txBody>
          <a:bodyPr/>
          <a:lstStyle>
            <a:lvl1pPr>
              <a:defRPr/>
            </a:lvl1pPr>
          </a:lstStyle>
          <a:p>
            <a:pPr>
              <a:defRPr/>
            </a:pPr>
            <a:fld id="{9192359C-BCEC-40F5-96ED-DE1031DB73B1}" type="datetime1">
              <a:rPr lang="en-US"/>
              <a:pPr>
                <a:defRPr/>
              </a:pPr>
              <a:t>1/4/2022</a:t>
            </a:fld>
            <a:endParaRPr lang="en-US" dirty="0"/>
          </a:p>
        </p:txBody>
      </p:sp>
      <p:sp>
        <p:nvSpPr>
          <p:cNvPr id="5" name="Footer Placeholder 4">
            <a:extLst>
              <a:ext uri="{FF2B5EF4-FFF2-40B4-BE49-F238E27FC236}">
                <a16:creationId xmlns:a16="http://schemas.microsoft.com/office/drawing/2014/main" id="{CCBA176C-34F5-4E35-8294-34C862C1502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9BBC27A-C3AE-497B-8977-CACBA63F225B}"/>
              </a:ext>
            </a:extLst>
          </p:cNvPr>
          <p:cNvSpPr>
            <a:spLocks noGrp="1"/>
          </p:cNvSpPr>
          <p:nvPr>
            <p:ph type="sldNum" sz="quarter" idx="12"/>
          </p:nvPr>
        </p:nvSpPr>
        <p:spPr/>
        <p:txBody>
          <a:bodyPr/>
          <a:lstStyle>
            <a:lvl1pPr>
              <a:defRPr/>
            </a:lvl1pPr>
          </a:lstStyle>
          <a:p>
            <a:fld id="{52465E3A-B74E-4863-AE25-AF10E9C5A1C7}" type="slidenum">
              <a:rPr lang="en-US" altLang="en-US"/>
              <a:pPr/>
              <a:t>‹#›</a:t>
            </a:fld>
            <a:endParaRPr lang="en-US" altLang="en-US" dirty="0"/>
          </a:p>
        </p:txBody>
      </p:sp>
    </p:spTree>
    <p:extLst>
      <p:ext uri="{BB962C8B-B14F-4D97-AF65-F5344CB8AC3E}">
        <p14:creationId xmlns:p14="http://schemas.microsoft.com/office/powerpoint/2010/main" val="344050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dirty="0"/>
              <a:t>Click icon to add clip art</a:t>
            </a:r>
          </a:p>
        </p:txBody>
      </p:sp>
      <p:sp>
        <p:nvSpPr>
          <p:cNvPr id="5" name="Date Placeholder 4">
            <a:extLst>
              <a:ext uri="{FF2B5EF4-FFF2-40B4-BE49-F238E27FC236}">
                <a16:creationId xmlns:a16="http://schemas.microsoft.com/office/drawing/2014/main" id="{AEB9B378-FCF2-4E5D-9070-87B213E128A9}"/>
              </a:ext>
            </a:extLst>
          </p:cNvPr>
          <p:cNvSpPr>
            <a:spLocks noGrp="1" noChangeArrowheads="1"/>
          </p:cNvSpPr>
          <p:nvPr>
            <p:ph type="dt" sz="half" idx="10"/>
          </p:nvPr>
        </p:nvSpPr>
        <p:spPr/>
        <p:txBody>
          <a:bodyPr/>
          <a:lstStyle>
            <a:lvl1pPr>
              <a:defRPr/>
            </a:lvl1pPr>
          </a:lstStyle>
          <a:p>
            <a:pPr>
              <a:defRPr/>
            </a:pPr>
            <a:fld id="{5D459995-0792-48B1-AFBC-0BFF545FBE15}" type="datetime1">
              <a:rPr lang="en-US"/>
              <a:pPr>
                <a:defRPr/>
              </a:pPr>
              <a:t>1/4/2022</a:t>
            </a:fld>
            <a:endParaRPr lang="en-US" dirty="0"/>
          </a:p>
        </p:txBody>
      </p:sp>
      <p:sp>
        <p:nvSpPr>
          <p:cNvPr id="6" name="Footer Placeholder 5">
            <a:extLst>
              <a:ext uri="{FF2B5EF4-FFF2-40B4-BE49-F238E27FC236}">
                <a16:creationId xmlns:a16="http://schemas.microsoft.com/office/drawing/2014/main" id="{15DCF6C9-E593-4D57-87AA-4C25E4A7084B}"/>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1990AC6A-2464-4F1D-ACDB-754009A3DD53}"/>
              </a:ext>
            </a:extLst>
          </p:cNvPr>
          <p:cNvSpPr>
            <a:spLocks noGrp="1" noChangeArrowheads="1"/>
          </p:cNvSpPr>
          <p:nvPr>
            <p:ph type="sldNum" sz="quarter" idx="12"/>
          </p:nvPr>
        </p:nvSpPr>
        <p:spPr/>
        <p:txBody>
          <a:bodyPr/>
          <a:lstStyle>
            <a:lvl1pPr>
              <a:defRPr/>
            </a:lvl1pPr>
          </a:lstStyle>
          <a:p>
            <a:fld id="{E6D68AAF-0150-4A77-99B6-656BB2AB2A18}" type="slidenum">
              <a:rPr lang="en-US" altLang="en-US"/>
              <a:pPr/>
              <a:t>‹#›</a:t>
            </a:fld>
            <a:endParaRPr lang="en-US" altLang="en-US" dirty="0"/>
          </a:p>
        </p:txBody>
      </p:sp>
    </p:spTree>
    <p:extLst>
      <p:ext uri="{BB962C8B-B14F-4D97-AF65-F5344CB8AC3E}">
        <p14:creationId xmlns:p14="http://schemas.microsoft.com/office/powerpoint/2010/main" val="41800624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CA70203-7B5B-4917-8A9F-28FAA0C7B738}" type="datetimeFigureOut">
              <a:rPr lang="en-US"/>
              <a:pPr>
                <a:defRPr/>
              </a:pPr>
              <a:t>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192B98-B82A-4786-8958-EDA40FE154C0}" type="slidenum">
              <a:rPr lang="en-US"/>
              <a:pPr>
                <a:defRPr/>
              </a:pPr>
              <a:t>‹#›</a:t>
            </a:fld>
            <a:endParaRPr lang="en-US" dirty="0"/>
          </a:p>
        </p:txBody>
      </p:sp>
    </p:spTree>
    <p:extLst>
      <p:ext uri="{BB962C8B-B14F-4D97-AF65-F5344CB8AC3E}">
        <p14:creationId xmlns:p14="http://schemas.microsoft.com/office/powerpoint/2010/main" val="131234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734D88-1ADF-417F-B600-58ED7A5C9344}" type="datetimeFigureOut">
              <a:rPr lang="en-US"/>
              <a:pPr>
                <a:defRPr/>
              </a:pPr>
              <a:t>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E17ACB-5A6E-4E98-9CCA-0F52AFD7AEF0}" type="slidenum">
              <a:rPr lang="en-US"/>
              <a:pPr>
                <a:defRPr/>
              </a:pPr>
              <a:t>‹#›</a:t>
            </a:fld>
            <a:endParaRPr lang="en-US" dirty="0"/>
          </a:p>
        </p:txBody>
      </p:sp>
    </p:spTree>
    <p:extLst>
      <p:ext uri="{BB962C8B-B14F-4D97-AF65-F5344CB8AC3E}">
        <p14:creationId xmlns:p14="http://schemas.microsoft.com/office/powerpoint/2010/main" val="171561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E2BD60-EA47-47B7-B193-32B3091776D4}" type="datetimeFigureOut">
              <a:rPr lang="en-US"/>
              <a:pPr>
                <a:defRPr/>
              </a:pPr>
              <a:t>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965039-366B-4E33-A056-950FAF7FE3B2}" type="slidenum">
              <a:rPr lang="en-US"/>
              <a:pPr>
                <a:defRPr/>
              </a:pPr>
              <a:t>‹#›</a:t>
            </a:fld>
            <a:endParaRPr lang="en-US" dirty="0"/>
          </a:p>
        </p:txBody>
      </p:sp>
    </p:spTree>
    <p:extLst>
      <p:ext uri="{BB962C8B-B14F-4D97-AF65-F5344CB8AC3E}">
        <p14:creationId xmlns:p14="http://schemas.microsoft.com/office/powerpoint/2010/main" val="148310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94A154-DEEE-4475-AE9D-85F2B0B0BC9C}"/>
              </a:ext>
            </a:extLst>
          </p:cNvPr>
          <p:cNvSpPr>
            <a:spLocks noGrp="1"/>
          </p:cNvSpPr>
          <p:nvPr>
            <p:ph type="dt" sz="half" idx="10"/>
          </p:nvPr>
        </p:nvSpPr>
        <p:spPr/>
        <p:txBody>
          <a:bodyPr/>
          <a:lstStyle>
            <a:lvl1pPr>
              <a:defRPr/>
            </a:lvl1pPr>
          </a:lstStyle>
          <a:p>
            <a:pPr>
              <a:defRPr/>
            </a:pPr>
            <a:fld id="{DCC195CB-BF98-49A3-B895-50E2173F0AC4}" type="datetime1">
              <a:rPr lang="en-US"/>
              <a:pPr>
                <a:defRPr/>
              </a:pPr>
              <a:t>1/4/2022</a:t>
            </a:fld>
            <a:endParaRPr lang="en-US" dirty="0"/>
          </a:p>
        </p:txBody>
      </p:sp>
      <p:sp>
        <p:nvSpPr>
          <p:cNvPr id="8" name="Footer Placeholder 4">
            <a:extLst>
              <a:ext uri="{FF2B5EF4-FFF2-40B4-BE49-F238E27FC236}">
                <a16:creationId xmlns:a16="http://schemas.microsoft.com/office/drawing/2014/main" id="{96749829-389B-4668-A732-B93B344C264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9320DF3-5C5E-493F-AFF1-2DAE527CF34C}"/>
              </a:ext>
            </a:extLst>
          </p:cNvPr>
          <p:cNvSpPr>
            <a:spLocks noGrp="1"/>
          </p:cNvSpPr>
          <p:nvPr>
            <p:ph type="sldNum" sz="quarter" idx="12"/>
          </p:nvPr>
        </p:nvSpPr>
        <p:spPr/>
        <p:txBody>
          <a:bodyPr/>
          <a:lstStyle>
            <a:lvl1pPr>
              <a:defRPr/>
            </a:lvl1pPr>
          </a:lstStyle>
          <a:p>
            <a:fld id="{E83E0CC5-E134-4190-B256-3C9E97F19B47}" type="slidenum">
              <a:rPr lang="en-US" altLang="en-US"/>
              <a:pPr/>
              <a:t>‹#›</a:t>
            </a:fld>
            <a:endParaRPr lang="en-US" altLang="en-US" dirty="0"/>
          </a:p>
        </p:txBody>
      </p:sp>
    </p:spTree>
    <p:extLst>
      <p:ext uri="{BB962C8B-B14F-4D97-AF65-F5344CB8AC3E}">
        <p14:creationId xmlns:p14="http://schemas.microsoft.com/office/powerpoint/2010/main" val="2800547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87AC9E-A6CA-4FBF-BD4F-E416341A7CBA}" type="datetimeFigureOut">
              <a:rPr lang="en-US"/>
              <a:pPr>
                <a:defRPr/>
              </a:pPr>
              <a:t>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4A2556-9C7D-43BB-A031-34B43D145228}" type="slidenum">
              <a:rPr lang="en-US"/>
              <a:pPr>
                <a:defRPr/>
              </a:pPr>
              <a:t>‹#›</a:t>
            </a:fld>
            <a:endParaRPr lang="en-US" dirty="0"/>
          </a:p>
        </p:txBody>
      </p:sp>
    </p:spTree>
    <p:extLst>
      <p:ext uri="{BB962C8B-B14F-4D97-AF65-F5344CB8AC3E}">
        <p14:creationId xmlns:p14="http://schemas.microsoft.com/office/powerpoint/2010/main" val="2709009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F19487E-EB40-4778-ACFC-3B80CF637D4A}" type="datetimeFigureOut">
              <a:rPr lang="en-US"/>
              <a:pPr>
                <a:defRPr/>
              </a:pPr>
              <a:t>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2B7449E-49DF-4499-BE91-0A80E2B93BA0}" type="slidenum">
              <a:rPr lang="en-US"/>
              <a:pPr>
                <a:defRPr/>
              </a:pPr>
              <a:t>‹#›</a:t>
            </a:fld>
            <a:endParaRPr lang="en-US" dirty="0"/>
          </a:p>
        </p:txBody>
      </p:sp>
    </p:spTree>
    <p:extLst>
      <p:ext uri="{BB962C8B-B14F-4D97-AF65-F5344CB8AC3E}">
        <p14:creationId xmlns:p14="http://schemas.microsoft.com/office/powerpoint/2010/main" val="1709563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05B3C29-DD0C-4543-881D-F719160F12C9}" type="datetimeFigureOut">
              <a:rPr lang="en-US"/>
              <a:pPr>
                <a:defRPr/>
              </a:pPr>
              <a:t>1/4/2022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20A0C2-6045-4617-BFCC-A50A9AC5D6C6}" type="slidenum">
              <a:rPr lang="en-US"/>
              <a:pPr>
                <a:defRPr/>
              </a:pPr>
              <a:t>‹#›</a:t>
            </a:fld>
            <a:endParaRPr lang="en-US" dirty="0"/>
          </a:p>
        </p:txBody>
      </p:sp>
    </p:spTree>
    <p:extLst>
      <p:ext uri="{BB962C8B-B14F-4D97-AF65-F5344CB8AC3E}">
        <p14:creationId xmlns:p14="http://schemas.microsoft.com/office/powerpoint/2010/main" val="3819125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A72A0C-856F-4D7F-B7D5-C10F95ACE949}" type="datetimeFigureOut">
              <a:rPr lang="en-US"/>
              <a:pPr>
                <a:defRPr/>
              </a:pPr>
              <a:t>1/4/2022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62A8665-2BD0-4C03-8509-0AD6B5EC4E78}" type="slidenum">
              <a:rPr lang="en-US"/>
              <a:pPr>
                <a:defRPr/>
              </a:pPr>
              <a:t>‹#›</a:t>
            </a:fld>
            <a:endParaRPr lang="en-US" dirty="0"/>
          </a:p>
        </p:txBody>
      </p:sp>
    </p:spTree>
    <p:extLst>
      <p:ext uri="{BB962C8B-B14F-4D97-AF65-F5344CB8AC3E}">
        <p14:creationId xmlns:p14="http://schemas.microsoft.com/office/powerpoint/2010/main" val="745917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EF611F-644E-4596-A25E-41E96619C7BE}" type="datetimeFigureOut">
              <a:rPr lang="en-US"/>
              <a:pPr>
                <a:defRPr/>
              </a:pPr>
              <a:t>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60EC904-8470-4E4C-84F5-C45F1C9199D1}" type="slidenum">
              <a:rPr lang="en-US"/>
              <a:pPr>
                <a:defRPr/>
              </a:pPr>
              <a:t>‹#›</a:t>
            </a:fld>
            <a:endParaRPr lang="en-US" dirty="0"/>
          </a:p>
        </p:txBody>
      </p:sp>
    </p:spTree>
    <p:extLst>
      <p:ext uri="{BB962C8B-B14F-4D97-AF65-F5344CB8AC3E}">
        <p14:creationId xmlns:p14="http://schemas.microsoft.com/office/powerpoint/2010/main" val="1876276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A3261E-0B6E-46AD-8B4A-22B49E3BEA76}" type="datetimeFigureOut">
              <a:rPr lang="en-US"/>
              <a:pPr>
                <a:defRPr/>
              </a:pPr>
              <a:t>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D2A261-F5EA-4F40-ABA4-930DC486F830}" type="slidenum">
              <a:rPr lang="en-US"/>
              <a:pPr>
                <a:defRPr/>
              </a:pPr>
              <a:t>‹#›</a:t>
            </a:fld>
            <a:endParaRPr lang="en-US" dirty="0"/>
          </a:p>
        </p:txBody>
      </p:sp>
    </p:spTree>
    <p:extLst>
      <p:ext uri="{BB962C8B-B14F-4D97-AF65-F5344CB8AC3E}">
        <p14:creationId xmlns:p14="http://schemas.microsoft.com/office/powerpoint/2010/main" val="3840023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7803A5-A648-4DEC-9AE2-61F78543D686}" type="datetimeFigureOut">
              <a:rPr lang="en-US"/>
              <a:pPr>
                <a:defRPr/>
              </a:pPr>
              <a:t>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DFA0EC-7FF7-4A79-9F89-2D30D54537C6}" type="slidenum">
              <a:rPr lang="en-US"/>
              <a:pPr>
                <a:defRPr/>
              </a:pPr>
              <a:t>‹#›</a:t>
            </a:fld>
            <a:endParaRPr lang="en-US" dirty="0"/>
          </a:p>
        </p:txBody>
      </p:sp>
    </p:spTree>
    <p:extLst>
      <p:ext uri="{BB962C8B-B14F-4D97-AF65-F5344CB8AC3E}">
        <p14:creationId xmlns:p14="http://schemas.microsoft.com/office/powerpoint/2010/main" val="996224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7A0140-E118-4C95-811B-262B75C59275}" type="datetimeFigureOut">
              <a:rPr lang="en-US"/>
              <a:pPr>
                <a:defRPr/>
              </a:pPr>
              <a:t>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F776B9-14B8-4B92-9EE3-5FC994D0E3B8}" type="slidenum">
              <a:rPr lang="en-US"/>
              <a:pPr>
                <a:defRPr/>
              </a:pPr>
              <a:t>‹#›</a:t>
            </a:fld>
            <a:endParaRPr lang="en-US" dirty="0"/>
          </a:p>
        </p:txBody>
      </p:sp>
    </p:spTree>
    <p:extLst>
      <p:ext uri="{BB962C8B-B14F-4D97-AF65-F5344CB8AC3E}">
        <p14:creationId xmlns:p14="http://schemas.microsoft.com/office/powerpoint/2010/main" val="1625731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mbria"/>
                <a:cs typeface="Cambr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dirty="0"/>
          </a:p>
        </p:txBody>
      </p:sp>
      <p:sp>
        <p:nvSpPr>
          <p:cNvPr id="7" name="Holder 7"/>
          <p:cNvSpPr>
            <a:spLocks noGrp="1"/>
          </p:cNvSpPr>
          <p:nvPr>
            <p:ph type="sldNum" sz="quarter" idx="7"/>
          </p:nvPr>
        </p:nvSpPr>
        <p:spPr/>
        <p:txBody>
          <a:bodyPr lIns="0" tIns="0" rIns="0" bIns="0"/>
          <a:lstStyle>
            <a:lvl1pPr>
              <a:defRPr sz="2400" b="1" i="0">
                <a:solidFill>
                  <a:schemeClr val="bg1"/>
                </a:solidFill>
                <a:latin typeface="Cambria"/>
                <a:cs typeface="Cambria"/>
              </a:defRPr>
            </a:lvl1pPr>
          </a:lstStyle>
          <a:p>
            <a:pPr marL="25400">
              <a:lnSpc>
                <a:spcPts val="2860"/>
              </a:lnSpc>
            </a:pPr>
            <a:fld id="{81D60167-4931-47E6-BA6A-407CBD079E47}" type="slidenum">
              <a:rPr dirty="0"/>
              <a:t>‹#›</a:t>
            </a:fld>
            <a:endParaRPr dirty="0"/>
          </a:p>
        </p:txBody>
      </p:sp>
    </p:spTree>
    <p:extLst>
      <p:ext uri="{BB962C8B-B14F-4D97-AF65-F5344CB8AC3E}">
        <p14:creationId xmlns:p14="http://schemas.microsoft.com/office/powerpoint/2010/main" val="4100887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dirty="0"/>
          </a:p>
        </p:txBody>
      </p:sp>
      <p:sp>
        <p:nvSpPr>
          <p:cNvPr id="6" name="Holder 6"/>
          <p:cNvSpPr>
            <a:spLocks noGrp="1"/>
          </p:cNvSpPr>
          <p:nvPr>
            <p:ph type="sldNum" sz="quarter" idx="7"/>
          </p:nvPr>
        </p:nvSpPr>
        <p:spPr/>
        <p:txBody>
          <a:bodyPr lIns="0" tIns="0" rIns="0" bIns="0"/>
          <a:lstStyle>
            <a:lvl1pPr>
              <a:defRPr sz="2400" b="1" i="0">
                <a:solidFill>
                  <a:schemeClr val="bg1"/>
                </a:solidFill>
                <a:latin typeface="Cambria"/>
                <a:cs typeface="Cambria"/>
              </a:defRPr>
            </a:lvl1pPr>
          </a:lstStyle>
          <a:p>
            <a:pPr marL="25400">
              <a:lnSpc>
                <a:spcPts val="2860"/>
              </a:lnSpc>
            </a:pPr>
            <a:fld id="{81D60167-4931-47E6-BA6A-407CBD079E47}" type="slidenum">
              <a:rPr dirty="0"/>
              <a:t>‹#›</a:t>
            </a:fld>
            <a:endParaRPr dirty="0"/>
          </a:p>
        </p:txBody>
      </p:sp>
    </p:spTree>
    <p:extLst>
      <p:ext uri="{BB962C8B-B14F-4D97-AF65-F5344CB8AC3E}">
        <p14:creationId xmlns:p14="http://schemas.microsoft.com/office/powerpoint/2010/main" val="2963279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6C03CD5-2DDC-4DA8-9C9C-92EB36E1DE55}"/>
              </a:ext>
            </a:extLst>
          </p:cNvPr>
          <p:cNvSpPr>
            <a:spLocks noGrp="1"/>
          </p:cNvSpPr>
          <p:nvPr>
            <p:ph type="dt" sz="half" idx="10"/>
          </p:nvPr>
        </p:nvSpPr>
        <p:spPr/>
        <p:txBody>
          <a:bodyPr/>
          <a:lstStyle>
            <a:lvl1pPr>
              <a:defRPr/>
            </a:lvl1pPr>
          </a:lstStyle>
          <a:p>
            <a:pPr>
              <a:defRPr/>
            </a:pPr>
            <a:fld id="{07B9B78E-7328-449B-BA02-29166FD0CECC}" type="datetime1">
              <a:rPr lang="en-US"/>
              <a:pPr>
                <a:defRPr/>
              </a:pPr>
              <a:t>1/4/2022</a:t>
            </a:fld>
            <a:endParaRPr lang="en-US" dirty="0"/>
          </a:p>
        </p:txBody>
      </p:sp>
      <p:sp>
        <p:nvSpPr>
          <p:cNvPr id="4" name="Footer Placeholder 4">
            <a:extLst>
              <a:ext uri="{FF2B5EF4-FFF2-40B4-BE49-F238E27FC236}">
                <a16:creationId xmlns:a16="http://schemas.microsoft.com/office/drawing/2014/main" id="{1B3089F7-E43C-4600-834C-C68A18F133AF}"/>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2A20F13F-B94F-4056-B1CE-C06D8B0580AD}"/>
              </a:ext>
            </a:extLst>
          </p:cNvPr>
          <p:cNvSpPr>
            <a:spLocks noGrp="1"/>
          </p:cNvSpPr>
          <p:nvPr>
            <p:ph type="sldNum" sz="quarter" idx="12"/>
          </p:nvPr>
        </p:nvSpPr>
        <p:spPr/>
        <p:txBody>
          <a:bodyPr/>
          <a:lstStyle>
            <a:lvl1pPr>
              <a:defRPr/>
            </a:lvl1pPr>
          </a:lstStyle>
          <a:p>
            <a:fld id="{6BC95C5C-CF7B-450B-8B6E-1B0AF2E1AAAE}" type="slidenum">
              <a:rPr lang="en-US" altLang="en-US"/>
              <a:pPr/>
              <a:t>‹#›</a:t>
            </a:fld>
            <a:endParaRPr lang="en-US" altLang="en-US" dirty="0"/>
          </a:p>
        </p:txBody>
      </p:sp>
    </p:spTree>
    <p:extLst>
      <p:ext uri="{BB962C8B-B14F-4D97-AF65-F5344CB8AC3E}">
        <p14:creationId xmlns:p14="http://schemas.microsoft.com/office/powerpoint/2010/main" val="7603704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dirty="0"/>
          </a:p>
        </p:txBody>
      </p:sp>
      <p:sp>
        <p:nvSpPr>
          <p:cNvPr id="6" name="Holder 6"/>
          <p:cNvSpPr>
            <a:spLocks noGrp="1"/>
          </p:cNvSpPr>
          <p:nvPr>
            <p:ph type="sldNum" sz="quarter" idx="7"/>
          </p:nvPr>
        </p:nvSpPr>
        <p:spPr/>
        <p:txBody>
          <a:bodyPr lIns="0" tIns="0" rIns="0" bIns="0"/>
          <a:lstStyle>
            <a:lvl1pPr>
              <a:defRPr sz="2400" b="1" i="0">
                <a:solidFill>
                  <a:schemeClr val="bg1"/>
                </a:solidFill>
                <a:latin typeface="Cambria"/>
                <a:cs typeface="Cambria"/>
              </a:defRPr>
            </a:lvl1pPr>
          </a:lstStyle>
          <a:p>
            <a:pPr marL="25400">
              <a:lnSpc>
                <a:spcPts val="2860"/>
              </a:lnSpc>
            </a:pPr>
            <a:fld id="{81D60167-4931-47E6-BA6A-407CBD079E47}" type="slidenum">
              <a:rPr dirty="0"/>
              <a:t>‹#›</a:t>
            </a:fld>
            <a:endParaRPr dirty="0"/>
          </a:p>
        </p:txBody>
      </p:sp>
    </p:spTree>
    <p:extLst>
      <p:ext uri="{BB962C8B-B14F-4D97-AF65-F5344CB8AC3E}">
        <p14:creationId xmlns:p14="http://schemas.microsoft.com/office/powerpoint/2010/main" val="1383745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mbria"/>
                <a:cs typeface="Cambr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dirty="0"/>
          </a:p>
        </p:txBody>
      </p:sp>
      <p:sp>
        <p:nvSpPr>
          <p:cNvPr id="7" name="Holder 7"/>
          <p:cNvSpPr>
            <a:spLocks noGrp="1"/>
          </p:cNvSpPr>
          <p:nvPr>
            <p:ph type="sldNum" sz="quarter" idx="7"/>
          </p:nvPr>
        </p:nvSpPr>
        <p:spPr/>
        <p:txBody>
          <a:bodyPr lIns="0" tIns="0" rIns="0" bIns="0"/>
          <a:lstStyle>
            <a:lvl1pPr>
              <a:defRPr sz="2400" b="1" i="0">
                <a:solidFill>
                  <a:schemeClr val="bg1"/>
                </a:solidFill>
                <a:latin typeface="Cambria"/>
                <a:cs typeface="Cambria"/>
              </a:defRPr>
            </a:lvl1pPr>
          </a:lstStyle>
          <a:p>
            <a:pPr marL="25400">
              <a:lnSpc>
                <a:spcPts val="2860"/>
              </a:lnSpc>
            </a:pPr>
            <a:fld id="{81D60167-4931-47E6-BA6A-407CBD079E47}" type="slidenum">
              <a:rPr dirty="0"/>
              <a:t>‹#›</a:t>
            </a:fld>
            <a:endParaRPr dirty="0"/>
          </a:p>
        </p:txBody>
      </p:sp>
    </p:spTree>
    <p:extLst>
      <p:ext uri="{BB962C8B-B14F-4D97-AF65-F5344CB8AC3E}">
        <p14:creationId xmlns:p14="http://schemas.microsoft.com/office/powerpoint/2010/main" val="2812248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dirty="0"/>
          </a:p>
        </p:txBody>
      </p:sp>
      <p:sp>
        <p:nvSpPr>
          <p:cNvPr id="5" name="Holder 5"/>
          <p:cNvSpPr>
            <a:spLocks noGrp="1"/>
          </p:cNvSpPr>
          <p:nvPr>
            <p:ph type="sldNum" sz="quarter" idx="7"/>
          </p:nvPr>
        </p:nvSpPr>
        <p:spPr/>
        <p:txBody>
          <a:bodyPr lIns="0" tIns="0" rIns="0" bIns="0"/>
          <a:lstStyle>
            <a:lvl1pPr>
              <a:defRPr sz="2400" b="1" i="0">
                <a:solidFill>
                  <a:schemeClr val="bg1"/>
                </a:solidFill>
                <a:latin typeface="Cambria"/>
                <a:cs typeface="Cambria"/>
              </a:defRPr>
            </a:lvl1pPr>
          </a:lstStyle>
          <a:p>
            <a:pPr marL="25400">
              <a:lnSpc>
                <a:spcPts val="2860"/>
              </a:lnSpc>
            </a:pPr>
            <a:fld id="{81D60167-4931-47E6-BA6A-407CBD079E47}" type="slidenum">
              <a:rPr dirty="0"/>
              <a:t>‹#›</a:t>
            </a:fld>
            <a:endParaRPr dirty="0"/>
          </a:p>
        </p:txBody>
      </p:sp>
    </p:spTree>
    <p:extLst>
      <p:ext uri="{BB962C8B-B14F-4D97-AF65-F5344CB8AC3E}">
        <p14:creationId xmlns:p14="http://schemas.microsoft.com/office/powerpoint/2010/main" val="18382328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1/4/2022</a:t>
            </a:fld>
            <a:endParaRPr lang="en-US" dirty="0"/>
          </a:p>
        </p:txBody>
      </p:sp>
      <p:sp>
        <p:nvSpPr>
          <p:cNvPr id="4" name="Holder 4"/>
          <p:cNvSpPr>
            <a:spLocks noGrp="1"/>
          </p:cNvSpPr>
          <p:nvPr>
            <p:ph type="sldNum" sz="quarter" idx="7"/>
          </p:nvPr>
        </p:nvSpPr>
        <p:spPr/>
        <p:txBody>
          <a:bodyPr lIns="0" tIns="0" rIns="0" bIns="0"/>
          <a:lstStyle>
            <a:lvl1pPr>
              <a:defRPr sz="2400" b="1" i="0">
                <a:solidFill>
                  <a:schemeClr val="bg1"/>
                </a:solidFill>
                <a:latin typeface="Cambria"/>
                <a:cs typeface="Cambria"/>
              </a:defRPr>
            </a:lvl1pPr>
          </a:lstStyle>
          <a:p>
            <a:pPr marL="25400">
              <a:lnSpc>
                <a:spcPts val="2860"/>
              </a:lnSpc>
            </a:pPr>
            <a:fld id="{81D60167-4931-47E6-BA6A-407CBD079E47}" type="slidenum">
              <a:rPr dirty="0"/>
              <a:t>‹#›</a:t>
            </a:fld>
            <a:endParaRPr dirty="0"/>
          </a:p>
        </p:txBody>
      </p:sp>
    </p:spTree>
    <p:extLst>
      <p:ext uri="{BB962C8B-B14F-4D97-AF65-F5344CB8AC3E}">
        <p14:creationId xmlns:p14="http://schemas.microsoft.com/office/powerpoint/2010/main" val="93314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6163236-B8A3-41EE-BEC6-4E99FDD238AF}"/>
              </a:ext>
            </a:extLst>
          </p:cNvPr>
          <p:cNvSpPr>
            <a:spLocks noGrp="1"/>
          </p:cNvSpPr>
          <p:nvPr>
            <p:ph type="dt" sz="half" idx="10"/>
          </p:nvPr>
        </p:nvSpPr>
        <p:spPr/>
        <p:txBody>
          <a:bodyPr/>
          <a:lstStyle>
            <a:lvl1pPr>
              <a:defRPr/>
            </a:lvl1pPr>
          </a:lstStyle>
          <a:p>
            <a:pPr>
              <a:defRPr/>
            </a:pPr>
            <a:fld id="{A6338BFB-21F9-4C1F-B5C4-0244B567628F}" type="datetime1">
              <a:rPr lang="en-US"/>
              <a:pPr>
                <a:defRPr/>
              </a:pPr>
              <a:t>1/4/2022</a:t>
            </a:fld>
            <a:endParaRPr lang="en-US" dirty="0"/>
          </a:p>
        </p:txBody>
      </p:sp>
      <p:sp>
        <p:nvSpPr>
          <p:cNvPr id="3" name="Footer Placeholder 4">
            <a:extLst>
              <a:ext uri="{FF2B5EF4-FFF2-40B4-BE49-F238E27FC236}">
                <a16:creationId xmlns:a16="http://schemas.microsoft.com/office/drawing/2014/main" id="{22D64B3A-13C3-4699-B90C-FA1F85662AD5}"/>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4F07C7D7-EC3A-4C1F-8151-7CD6055ABE1C}"/>
              </a:ext>
            </a:extLst>
          </p:cNvPr>
          <p:cNvSpPr>
            <a:spLocks noGrp="1"/>
          </p:cNvSpPr>
          <p:nvPr>
            <p:ph type="sldNum" sz="quarter" idx="12"/>
          </p:nvPr>
        </p:nvSpPr>
        <p:spPr/>
        <p:txBody>
          <a:bodyPr/>
          <a:lstStyle>
            <a:lvl1pPr>
              <a:defRPr/>
            </a:lvl1pPr>
          </a:lstStyle>
          <a:p>
            <a:fld id="{05F4A475-0590-4423-B29C-253105386A51}" type="slidenum">
              <a:rPr lang="en-US" altLang="en-US"/>
              <a:pPr/>
              <a:t>‹#›</a:t>
            </a:fld>
            <a:endParaRPr lang="en-US" altLang="en-US" dirty="0"/>
          </a:p>
        </p:txBody>
      </p:sp>
    </p:spTree>
    <p:extLst>
      <p:ext uri="{BB962C8B-B14F-4D97-AF65-F5344CB8AC3E}">
        <p14:creationId xmlns:p14="http://schemas.microsoft.com/office/powerpoint/2010/main" val="223650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4ACBB9-831A-4CEF-A260-583D1D80F08F}"/>
              </a:ext>
            </a:extLst>
          </p:cNvPr>
          <p:cNvSpPr>
            <a:spLocks noGrp="1"/>
          </p:cNvSpPr>
          <p:nvPr>
            <p:ph type="dt" sz="half" idx="10"/>
          </p:nvPr>
        </p:nvSpPr>
        <p:spPr/>
        <p:txBody>
          <a:bodyPr/>
          <a:lstStyle>
            <a:lvl1pPr>
              <a:defRPr/>
            </a:lvl1pPr>
          </a:lstStyle>
          <a:p>
            <a:pPr>
              <a:defRPr/>
            </a:pPr>
            <a:fld id="{60759F65-595F-46E3-942F-5ED0DD9F32F8}" type="datetime1">
              <a:rPr lang="en-US"/>
              <a:pPr>
                <a:defRPr/>
              </a:pPr>
              <a:t>1/4/2022</a:t>
            </a:fld>
            <a:endParaRPr lang="en-US" dirty="0"/>
          </a:p>
        </p:txBody>
      </p:sp>
      <p:sp>
        <p:nvSpPr>
          <p:cNvPr id="6" name="Footer Placeholder 4">
            <a:extLst>
              <a:ext uri="{FF2B5EF4-FFF2-40B4-BE49-F238E27FC236}">
                <a16:creationId xmlns:a16="http://schemas.microsoft.com/office/drawing/2014/main" id="{5CD894A4-C2C2-4F9C-B37C-6BC59928265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6BA2D4A-6EB5-4153-BC3C-46C13B6AB0EC}"/>
              </a:ext>
            </a:extLst>
          </p:cNvPr>
          <p:cNvSpPr>
            <a:spLocks noGrp="1"/>
          </p:cNvSpPr>
          <p:nvPr>
            <p:ph type="sldNum" sz="quarter" idx="12"/>
          </p:nvPr>
        </p:nvSpPr>
        <p:spPr/>
        <p:txBody>
          <a:bodyPr/>
          <a:lstStyle>
            <a:lvl1pPr>
              <a:defRPr/>
            </a:lvl1pPr>
          </a:lstStyle>
          <a:p>
            <a:fld id="{7C69269E-2997-45E7-8D13-684A32404146}" type="slidenum">
              <a:rPr lang="en-US" altLang="en-US"/>
              <a:pPr/>
              <a:t>‹#›</a:t>
            </a:fld>
            <a:endParaRPr lang="en-US" altLang="en-US" dirty="0"/>
          </a:p>
        </p:txBody>
      </p:sp>
    </p:spTree>
    <p:extLst>
      <p:ext uri="{BB962C8B-B14F-4D97-AF65-F5344CB8AC3E}">
        <p14:creationId xmlns:p14="http://schemas.microsoft.com/office/powerpoint/2010/main" val="16581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642D6A-F428-43C1-86FC-88B5360BE6A8}"/>
              </a:ext>
            </a:extLst>
          </p:cNvPr>
          <p:cNvSpPr>
            <a:spLocks noGrp="1"/>
          </p:cNvSpPr>
          <p:nvPr>
            <p:ph type="dt" sz="half" idx="10"/>
          </p:nvPr>
        </p:nvSpPr>
        <p:spPr/>
        <p:txBody>
          <a:bodyPr/>
          <a:lstStyle>
            <a:lvl1pPr>
              <a:defRPr/>
            </a:lvl1pPr>
          </a:lstStyle>
          <a:p>
            <a:pPr>
              <a:defRPr/>
            </a:pPr>
            <a:fld id="{B7DBAE1F-08BB-4EC8-9B05-1B1F42B303C8}" type="datetime1">
              <a:rPr lang="en-US"/>
              <a:pPr>
                <a:defRPr/>
              </a:pPr>
              <a:t>1/4/2022</a:t>
            </a:fld>
            <a:endParaRPr lang="en-US" dirty="0"/>
          </a:p>
        </p:txBody>
      </p:sp>
      <p:sp>
        <p:nvSpPr>
          <p:cNvPr id="6" name="Footer Placeholder 4">
            <a:extLst>
              <a:ext uri="{FF2B5EF4-FFF2-40B4-BE49-F238E27FC236}">
                <a16:creationId xmlns:a16="http://schemas.microsoft.com/office/drawing/2014/main" id="{5C1709E8-44E3-4993-AA2C-D9B1DDE4E0E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2CD92FE-A222-41E6-8AA7-C9890FE6922D}"/>
              </a:ext>
            </a:extLst>
          </p:cNvPr>
          <p:cNvSpPr>
            <a:spLocks noGrp="1"/>
          </p:cNvSpPr>
          <p:nvPr>
            <p:ph type="sldNum" sz="quarter" idx="12"/>
          </p:nvPr>
        </p:nvSpPr>
        <p:spPr/>
        <p:txBody>
          <a:bodyPr/>
          <a:lstStyle>
            <a:lvl1pPr>
              <a:defRPr/>
            </a:lvl1pPr>
          </a:lstStyle>
          <a:p>
            <a:fld id="{2E75E2EA-5B4E-47CD-A57D-FC23933DE332}" type="slidenum">
              <a:rPr lang="en-US" altLang="en-US"/>
              <a:pPr/>
              <a:t>‹#›</a:t>
            </a:fld>
            <a:endParaRPr lang="en-US" altLang="en-US" dirty="0"/>
          </a:p>
        </p:txBody>
      </p:sp>
    </p:spTree>
    <p:extLst>
      <p:ext uri="{BB962C8B-B14F-4D97-AF65-F5344CB8AC3E}">
        <p14:creationId xmlns:p14="http://schemas.microsoft.com/office/powerpoint/2010/main" val="128105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2.jp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6.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FB08858-7FB3-4E15-9BEA-AA93DA25CAC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6C57A7C-FFCE-4C1B-BDA7-E8A26B0E246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D4C400-B121-45EB-BDE4-6271DDE8168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5DFBCB6-94B4-42D3-9BEC-C67167CD953E}" type="datetime1">
              <a:rPr lang="en-US"/>
              <a:pPr>
                <a:defRPr/>
              </a:pPr>
              <a:t>1/4/2022</a:t>
            </a:fld>
            <a:endParaRPr lang="en-US" dirty="0"/>
          </a:p>
        </p:txBody>
      </p:sp>
      <p:sp>
        <p:nvSpPr>
          <p:cNvPr id="5" name="Footer Placeholder 4">
            <a:extLst>
              <a:ext uri="{FF2B5EF4-FFF2-40B4-BE49-F238E27FC236}">
                <a16:creationId xmlns:a16="http://schemas.microsoft.com/office/drawing/2014/main" id="{94210A2F-7828-4AEC-AC78-77B94A0BA27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B88C9BA2-34A5-4494-9403-941B78E4566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D003916-D606-4857-92DC-6D4F5973AEC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3545" r:id="rId1"/>
    <p:sldLayoutId id="2147493546" r:id="rId2"/>
    <p:sldLayoutId id="2147493547" r:id="rId3"/>
    <p:sldLayoutId id="2147493548" r:id="rId4"/>
    <p:sldLayoutId id="2147493549" r:id="rId5"/>
    <p:sldLayoutId id="2147493550" r:id="rId6"/>
    <p:sldLayoutId id="2147493551" r:id="rId7"/>
    <p:sldLayoutId id="2147493552" r:id="rId8"/>
    <p:sldLayoutId id="2147493553" r:id="rId9"/>
    <p:sldLayoutId id="2147493554" r:id="rId10"/>
    <p:sldLayoutId id="214749355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B0355FE-B7D8-436D-B907-95E55F2D1A0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129DCD1-84C4-4925-9A80-7D9FCE27AE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23624C-3A0C-434C-81B7-3469C64A7C5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AA84F75-D119-4CCF-92FA-FB7D585342B2}" type="datetime1">
              <a:rPr lang="en-US"/>
              <a:pPr>
                <a:defRPr/>
              </a:pPr>
              <a:t>1/4/2022</a:t>
            </a:fld>
            <a:endParaRPr lang="en-US" dirty="0"/>
          </a:p>
        </p:txBody>
      </p:sp>
      <p:sp>
        <p:nvSpPr>
          <p:cNvPr id="5" name="Footer Placeholder 4">
            <a:extLst>
              <a:ext uri="{FF2B5EF4-FFF2-40B4-BE49-F238E27FC236}">
                <a16:creationId xmlns:a16="http://schemas.microsoft.com/office/drawing/2014/main" id="{329473FA-A8C3-4E65-B5F4-2BCEE764A75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18F47FC0-0E19-481D-ADB6-D224EF83C95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AE81348-96DF-44E2-A13F-C713DC65E4D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3556" r:id="rId1"/>
    <p:sldLayoutId id="2147493557" r:id="rId2"/>
    <p:sldLayoutId id="2147493558" r:id="rId3"/>
    <p:sldLayoutId id="2147493559" r:id="rId4"/>
    <p:sldLayoutId id="2147493560" r:id="rId5"/>
    <p:sldLayoutId id="2147493561" r:id="rId6"/>
    <p:sldLayoutId id="2147493562" r:id="rId7"/>
    <p:sldLayoutId id="2147493563" r:id="rId8"/>
    <p:sldLayoutId id="2147493564" r:id="rId9"/>
    <p:sldLayoutId id="2147493565" r:id="rId10"/>
    <p:sldLayoutId id="214749356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82921A2-26DE-4B86-9D8E-44773196EA3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383E24BE-9869-4103-B509-8AA69220123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6DCDDA1-43ED-4E1A-B464-B17E6B933E3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24CAC1E3-31DA-443D-B72F-6F32F60AFCBA}" type="datetime1">
              <a:rPr lang="en-US"/>
              <a:pPr>
                <a:defRPr/>
              </a:pPr>
              <a:t>1/4/2022</a:t>
            </a:fld>
            <a:endParaRPr lang="en-US" dirty="0"/>
          </a:p>
        </p:txBody>
      </p:sp>
      <p:sp>
        <p:nvSpPr>
          <p:cNvPr id="5" name="Footer Placeholder 4">
            <a:extLst>
              <a:ext uri="{FF2B5EF4-FFF2-40B4-BE49-F238E27FC236}">
                <a16:creationId xmlns:a16="http://schemas.microsoft.com/office/drawing/2014/main" id="{417425BF-372C-48E6-ABA6-9846FB06F14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3BED89A3-194E-4210-9880-245156B3E72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1A0D131-CA79-4721-866B-801ED318FCB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3567" r:id="rId1"/>
    <p:sldLayoutId id="2147493568" r:id="rId2"/>
    <p:sldLayoutId id="2147493569" r:id="rId3"/>
    <p:sldLayoutId id="2147493570" r:id="rId4"/>
    <p:sldLayoutId id="2147493571" r:id="rId5"/>
    <p:sldLayoutId id="2147493572" r:id="rId6"/>
    <p:sldLayoutId id="2147493573" r:id="rId7"/>
    <p:sldLayoutId id="2147493574" r:id="rId8"/>
    <p:sldLayoutId id="2147493575" r:id="rId9"/>
    <p:sldLayoutId id="2147493576" r:id="rId10"/>
    <p:sldLayoutId id="2147493577" r:id="rId11"/>
    <p:sldLayoutId id="214749360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434F5770-E506-4242-B864-DCD69309BD9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5C41DC77-3D5C-442D-9F3F-E63331DA30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EB3494B-551F-4D12-9CD6-36FA4F507B6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9AC54247-86E8-43B8-B73F-6195E5AE114B}" type="datetime1">
              <a:rPr lang="en-US"/>
              <a:pPr>
                <a:defRPr/>
              </a:pPr>
              <a:t>1/4/2022</a:t>
            </a:fld>
            <a:endParaRPr lang="en-US" dirty="0"/>
          </a:p>
        </p:txBody>
      </p:sp>
      <p:sp>
        <p:nvSpPr>
          <p:cNvPr id="5" name="Footer Placeholder 4">
            <a:extLst>
              <a:ext uri="{FF2B5EF4-FFF2-40B4-BE49-F238E27FC236}">
                <a16:creationId xmlns:a16="http://schemas.microsoft.com/office/drawing/2014/main" id="{FF0202CD-B14A-4D6E-9CE5-996816C084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6F2A469F-4565-48D5-9DB1-F54690BF693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089CF3F-4194-408D-BE5F-201DA051F53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3578" r:id="rId1"/>
    <p:sldLayoutId id="2147493579" r:id="rId2"/>
    <p:sldLayoutId id="2147493580" r:id="rId3"/>
    <p:sldLayoutId id="2147493581" r:id="rId4"/>
    <p:sldLayoutId id="2147493582" r:id="rId5"/>
    <p:sldLayoutId id="2147493583" r:id="rId6"/>
    <p:sldLayoutId id="2147493584" r:id="rId7"/>
    <p:sldLayoutId id="2147493585" r:id="rId8"/>
    <p:sldLayoutId id="2147493586" r:id="rId9"/>
    <p:sldLayoutId id="2147493587" r:id="rId10"/>
    <p:sldLayoutId id="2147493588" r:id="rId11"/>
    <p:sldLayoutId id="2147493601"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61E16B2-2616-4404-8C8D-2C8FC877C9DA}" type="datetimeFigureOut">
              <a:rPr lang="en-US"/>
              <a:pPr>
                <a:defRPr/>
              </a:pPr>
              <a:t>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6C90397-8355-48A4-B19B-BA307F85D497}" type="slidenum">
              <a:rPr lang="en-US"/>
              <a:pPr>
                <a:defRPr/>
              </a:pPr>
              <a:t>‹#›</a:t>
            </a:fld>
            <a:endParaRPr lang="en-US" dirty="0"/>
          </a:p>
        </p:txBody>
      </p:sp>
    </p:spTree>
    <p:extLst>
      <p:ext uri="{BB962C8B-B14F-4D97-AF65-F5344CB8AC3E}">
        <p14:creationId xmlns:p14="http://schemas.microsoft.com/office/powerpoint/2010/main" val="3902172655"/>
      </p:ext>
    </p:extLst>
  </p:cSld>
  <p:clrMap bg1="lt1" tx1="dk1" bg2="lt2" tx2="dk2" accent1="accent1" accent2="accent2" accent3="accent3" accent4="accent4" accent5="accent5" accent6="accent6" hlink="hlink" folHlink="folHlink"/>
  <p:sldLayoutIdLst>
    <p:sldLayoutId id="2147493603" r:id="rId1"/>
    <p:sldLayoutId id="2147493604" r:id="rId2"/>
    <p:sldLayoutId id="2147493605" r:id="rId3"/>
    <p:sldLayoutId id="2147493606" r:id="rId4"/>
    <p:sldLayoutId id="2147493607" r:id="rId5"/>
    <p:sldLayoutId id="2147493608" r:id="rId6"/>
    <p:sldLayoutId id="2147493609" r:id="rId7"/>
    <p:sldLayoutId id="2147493610" r:id="rId8"/>
    <p:sldLayoutId id="2147493611" r:id="rId9"/>
    <p:sldLayoutId id="2147493612" r:id="rId10"/>
    <p:sldLayoutId id="2147493613" r:id="rId11"/>
    <p:sldLayoutId id="214749362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37718" y="381508"/>
            <a:ext cx="8068563" cy="509905"/>
          </a:xfrm>
          <a:prstGeom prst="rect">
            <a:avLst/>
          </a:prstGeom>
        </p:spPr>
        <p:txBody>
          <a:bodyPr wrap="square" lIns="0" tIns="0" rIns="0" bIns="0">
            <a:spAutoFit/>
          </a:bodyPr>
          <a:lstStyle>
            <a:lvl1pPr>
              <a:defRPr sz="3200" b="1" i="0">
                <a:solidFill>
                  <a:schemeClr val="bg1"/>
                </a:solidFill>
                <a:latin typeface="Cambria"/>
                <a:cs typeface="Cambria"/>
              </a:defRPr>
            </a:lvl1pPr>
          </a:lstStyle>
          <a:p>
            <a:endParaRPr/>
          </a:p>
        </p:txBody>
      </p:sp>
      <p:sp>
        <p:nvSpPr>
          <p:cNvPr id="3" name="Holder 3"/>
          <p:cNvSpPr>
            <a:spLocks noGrp="1"/>
          </p:cNvSpPr>
          <p:nvPr>
            <p:ph type="body" idx="1"/>
          </p:nvPr>
        </p:nvSpPr>
        <p:spPr>
          <a:xfrm>
            <a:off x="561070" y="1735809"/>
            <a:ext cx="8021858" cy="1389380"/>
          </a:xfrm>
          <a:prstGeom prst="rect">
            <a:avLst/>
          </a:prstGeom>
        </p:spPr>
        <p:txBody>
          <a:bodyPr wrap="square" lIns="0" tIns="0" rIns="0" bIns="0">
            <a:spAutoFit/>
          </a:bodyPr>
          <a:lstStyle>
            <a:lvl1pPr>
              <a:defRPr sz="1800" b="1" i="0">
                <a:solidFill>
                  <a:schemeClr val="tx1"/>
                </a:solidFill>
                <a:latin typeface="Cambria"/>
                <a:cs typeface="Cambr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1/4/2022</a:t>
            </a:fld>
            <a:endParaRPr lang="en-US" dirty="0"/>
          </a:p>
        </p:txBody>
      </p:sp>
      <p:sp>
        <p:nvSpPr>
          <p:cNvPr id="6" name="Holder 6"/>
          <p:cNvSpPr>
            <a:spLocks noGrp="1"/>
          </p:cNvSpPr>
          <p:nvPr>
            <p:ph type="sldNum" sz="quarter" idx="7"/>
          </p:nvPr>
        </p:nvSpPr>
        <p:spPr>
          <a:xfrm>
            <a:off x="8722994" y="6436913"/>
            <a:ext cx="231775" cy="382904"/>
          </a:xfrm>
          <a:prstGeom prst="rect">
            <a:avLst/>
          </a:prstGeom>
        </p:spPr>
        <p:txBody>
          <a:bodyPr wrap="square" lIns="0" tIns="0" rIns="0" bIns="0">
            <a:spAutoFit/>
          </a:bodyPr>
          <a:lstStyle>
            <a:lvl1pPr>
              <a:defRPr sz="2400" b="1" i="0">
                <a:solidFill>
                  <a:schemeClr val="bg1"/>
                </a:solidFill>
                <a:latin typeface="Cambria"/>
                <a:cs typeface="Cambria"/>
              </a:defRPr>
            </a:lvl1pPr>
          </a:lstStyle>
          <a:p>
            <a:pPr marL="25400">
              <a:lnSpc>
                <a:spcPts val="2860"/>
              </a:lnSpc>
            </a:pPr>
            <a:fld id="{81D60167-4931-47E6-BA6A-407CBD079E47}" type="slidenum">
              <a:rPr dirty="0"/>
              <a:t>‹#›</a:t>
            </a:fld>
            <a:endParaRPr dirty="0"/>
          </a:p>
        </p:txBody>
      </p:sp>
    </p:spTree>
    <p:extLst>
      <p:ext uri="{BB962C8B-B14F-4D97-AF65-F5344CB8AC3E}">
        <p14:creationId xmlns:p14="http://schemas.microsoft.com/office/powerpoint/2010/main" val="2000119667"/>
      </p:ext>
    </p:extLst>
  </p:cSld>
  <p:clrMap bg1="lt1" tx1="dk1" bg2="lt2" tx2="dk2" accent1="accent1" accent2="accent2" accent3="accent3" accent4="accent4" accent5="accent5" accent6="accent6" hlink="hlink" folHlink="folHlink"/>
  <p:sldLayoutIdLst>
    <p:sldLayoutId id="2147493615" r:id="rId1"/>
    <p:sldLayoutId id="2147493616" r:id="rId2"/>
    <p:sldLayoutId id="2147493617" r:id="rId3"/>
    <p:sldLayoutId id="2147493618" r:id="rId4"/>
    <p:sldLayoutId id="214749361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emf"/><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3.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0" y="0"/>
            <a:ext cx="5116195" cy="6858000"/>
          </a:xfrm>
          <a:custGeom>
            <a:avLst/>
            <a:gdLst/>
            <a:ahLst/>
            <a:cxnLst/>
            <a:rect l="l" t="t" r="r" b="b"/>
            <a:pathLst>
              <a:path w="5116195" h="6858000">
                <a:moveTo>
                  <a:pt x="2710116" y="0"/>
                </a:moveTo>
                <a:lnTo>
                  <a:pt x="0" y="0"/>
                </a:lnTo>
                <a:lnTo>
                  <a:pt x="0" y="6858000"/>
                </a:lnTo>
                <a:lnTo>
                  <a:pt x="5116068" y="6858000"/>
                </a:lnTo>
                <a:lnTo>
                  <a:pt x="2710116" y="0"/>
                </a:lnTo>
                <a:close/>
              </a:path>
            </a:pathLst>
          </a:custGeom>
          <a:solidFill>
            <a:srgbClr val="FFFFFF">
              <a:alpha val="70195"/>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26223" y="0"/>
            <a:ext cx="4509770" cy="6858000"/>
          </a:xfrm>
          <a:custGeom>
            <a:avLst/>
            <a:gdLst/>
            <a:ahLst/>
            <a:cxnLst/>
            <a:rect l="l" t="t" r="r" b="b"/>
            <a:pathLst>
              <a:path w="4509770" h="6858000">
                <a:moveTo>
                  <a:pt x="2103666" y="0"/>
                </a:moveTo>
                <a:lnTo>
                  <a:pt x="0" y="0"/>
                </a:lnTo>
                <a:lnTo>
                  <a:pt x="0" y="6858000"/>
                </a:lnTo>
                <a:lnTo>
                  <a:pt x="4509516" y="6858000"/>
                </a:lnTo>
                <a:lnTo>
                  <a:pt x="210366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xfrm>
            <a:off x="179983" y="2004291"/>
            <a:ext cx="2620010" cy="1483360"/>
          </a:xfrm>
          <a:prstGeom prst="rect">
            <a:avLst/>
          </a:prstGeom>
        </p:spPr>
        <p:txBody>
          <a:bodyPr vert="horz" wrap="square" lIns="0" tIns="0" rIns="0" bIns="0" rtlCol="0">
            <a:spAutoFit/>
          </a:bodyPr>
          <a:lstStyle/>
          <a:p>
            <a:pPr marL="12700" marR="5080">
              <a:lnSpc>
                <a:spcPct val="88700"/>
              </a:lnSpc>
            </a:pPr>
            <a:r>
              <a:rPr sz="3600" spc="-5" dirty="0">
                <a:solidFill>
                  <a:srgbClr val="000000"/>
                </a:solidFill>
                <a:latin typeface="+mn-lt"/>
              </a:rPr>
              <a:t>FRANCIS  MARION  </a:t>
            </a:r>
            <a:r>
              <a:rPr sz="3600" dirty="0">
                <a:solidFill>
                  <a:srgbClr val="000000"/>
                </a:solidFill>
                <a:latin typeface="+mn-lt"/>
              </a:rPr>
              <a:t>UNI</a:t>
            </a:r>
            <a:r>
              <a:rPr sz="3600" spc="-5" dirty="0">
                <a:solidFill>
                  <a:srgbClr val="000000"/>
                </a:solidFill>
                <a:latin typeface="+mn-lt"/>
              </a:rPr>
              <a:t>VE</a:t>
            </a:r>
            <a:r>
              <a:rPr sz="3600" spc="-45" dirty="0">
                <a:solidFill>
                  <a:srgbClr val="000000"/>
                </a:solidFill>
                <a:latin typeface="+mn-lt"/>
              </a:rPr>
              <a:t>R</a:t>
            </a:r>
            <a:r>
              <a:rPr sz="3600" spc="-5" dirty="0">
                <a:solidFill>
                  <a:srgbClr val="000000"/>
                </a:solidFill>
                <a:latin typeface="+mn-lt"/>
              </a:rPr>
              <a:t>SI</a:t>
            </a:r>
            <a:r>
              <a:rPr sz="3600" spc="5" dirty="0">
                <a:solidFill>
                  <a:srgbClr val="000000"/>
                </a:solidFill>
                <a:latin typeface="+mn-lt"/>
              </a:rPr>
              <a:t>T</a:t>
            </a:r>
            <a:r>
              <a:rPr sz="3600" dirty="0">
                <a:solidFill>
                  <a:srgbClr val="000000"/>
                </a:solidFill>
                <a:latin typeface="+mn-lt"/>
              </a:rPr>
              <a:t>Y</a:t>
            </a:r>
            <a:endParaRPr sz="3600" dirty="0">
              <a:latin typeface="+mn-lt"/>
            </a:endParaRPr>
          </a:p>
        </p:txBody>
      </p:sp>
      <p:sp>
        <p:nvSpPr>
          <p:cNvPr id="6" name="object 6"/>
          <p:cNvSpPr/>
          <p:nvPr/>
        </p:nvSpPr>
        <p:spPr>
          <a:xfrm>
            <a:off x="228600" y="304800"/>
            <a:ext cx="1371599" cy="135331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txBox="1"/>
          <p:nvPr/>
        </p:nvSpPr>
        <p:spPr>
          <a:xfrm>
            <a:off x="179983" y="3661903"/>
            <a:ext cx="3810000" cy="3713837"/>
          </a:xfrm>
          <a:prstGeom prst="rect">
            <a:avLst/>
          </a:prstGeom>
        </p:spPr>
        <p:txBody>
          <a:bodyPr vert="horz"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j-lt"/>
                <a:ea typeface="Cambria" panose="02040503050406030204" pitchFamily="18" charset="0"/>
                <a:cs typeface="+mn-cs"/>
              </a:rPr>
              <a:t>House Ways &amp; Means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dirty="0">
                <a:solidFill>
                  <a:prstClr val="black"/>
                </a:solidFill>
                <a:latin typeface="+mj-lt"/>
                <a:ea typeface="Cambria" panose="02040503050406030204" pitchFamily="18" charset="0"/>
                <a:cs typeface="+mn-cs"/>
              </a:rPr>
              <a:t>Higher Education &amp;     Technical College Subcommittee</a:t>
            </a:r>
            <a:endParaRPr kumimoji="0" lang="en-US" sz="2400" b="1" i="0" u="none" strike="noStrike" kern="1200" cap="none" spc="0" normalizeH="0" baseline="0" noProof="0" dirty="0">
              <a:ln>
                <a:noFill/>
              </a:ln>
              <a:solidFill>
                <a:prstClr val="black"/>
              </a:solidFill>
              <a:effectLst/>
              <a:uLnTx/>
              <a:uFillTx/>
              <a:latin typeface="+mj-lt"/>
              <a:ea typeface="Cambria" panose="02040503050406030204" pitchFamily="18" charset="0"/>
              <a:cs typeface="+mn-cs"/>
            </a:endParaRPr>
          </a:p>
          <a:p>
            <a:pPr marL="12700" eaLnBrk="1" fontAlgn="auto" hangingPunct="1">
              <a:spcBef>
                <a:spcPts val="2170"/>
              </a:spcBef>
              <a:spcAft>
                <a:spcPts val="0"/>
              </a:spcAft>
            </a:pPr>
            <a:endParaRPr lang="en-US" sz="1800" b="1" dirty="0">
              <a:solidFill>
                <a:prstClr val="black"/>
              </a:solidFill>
              <a:latin typeface="Cambria" panose="02040503050406030204" pitchFamily="18" charset="0"/>
              <a:ea typeface="Cambria" panose="02040503050406030204" pitchFamily="18" charset="0"/>
              <a:cs typeface="+mn-cs"/>
            </a:endParaRPr>
          </a:p>
          <a:p>
            <a:pPr marL="12700" eaLnBrk="1" fontAlgn="auto" hangingPunct="1">
              <a:spcBef>
                <a:spcPts val="2170"/>
              </a:spcBef>
              <a:spcAft>
                <a:spcPts val="0"/>
              </a:spcAft>
            </a:pPr>
            <a:endParaRPr lang="en-US" b="1" dirty="0">
              <a:solidFill>
                <a:prstClr val="black"/>
              </a:solidFill>
              <a:latin typeface="Cambria" panose="02040503050406030204" pitchFamily="18" charset="0"/>
              <a:ea typeface="Cambria" panose="02040503050406030204" pitchFamily="18" charset="0"/>
              <a:cs typeface="+mn-cs"/>
            </a:endParaRPr>
          </a:p>
          <a:p>
            <a:pPr marL="12700" eaLnBrk="1" fontAlgn="auto" hangingPunct="1">
              <a:spcBef>
                <a:spcPts val="2170"/>
              </a:spcBef>
              <a:spcAft>
                <a:spcPts val="0"/>
              </a:spcAft>
            </a:pPr>
            <a:r>
              <a:rPr lang="en-US" sz="1800" b="1" dirty="0">
                <a:solidFill>
                  <a:prstClr val="black"/>
                </a:solidFill>
                <a:latin typeface="+mj-lt"/>
                <a:ea typeface="Cambria" panose="02040503050406030204" pitchFamily="18" charset="0"/>
                <a:cs typeface="+mn-cs"/>
              </a:rPr>
              <a:t>Budget </a:t>
            </a:r>
            <a:r>
              <a:rPr lang="en-US" b="1" dirty="0">
                <a:solidFill>
                  <a:prstClr val="black"/>
                </a:solidFill>
                <a:latin typeface="+mj-lt"/>
                <a:ea typeface="Cambria" panose="02040503050406030204" pitchFamily="18" charset="0"/>
                <a:cs typeface="+mn-cs"/>
              </a:rPr>
              <a:t>Hearing</a:t>
            </a:r>
            <a:r>
              <a:rPr lang="en-US" sz="1800" b="1" dirty="0">
                <a:solidFill>
                  <a:prstClr val="black"/>
                </a:solidFill>
                <a:latin typeface="+mj-lt"/>
                <a:ea typeface="Cambria" panose="02040503050406030204" pitchFamily="18" charset="0"/>
                <a:cs typeface="+mn-cs"/>
              </a:rPr>
              <a:t> for FY2022-23</a:t>
            </a:r>
            <a:endParaRPr kumimoji="0" lang="en-US" sz="1800" b="1" i="0" u="none" strike="noStrike" kern="1200" cap="none" spc="0" normalizeH="0" baseline="0" noProof="0" dirty="0">
              <a:ln>
                <a:noFill/>
              </a:ln>
              <a:solidFill>
                <a:prstClr val="black"/>
              </a:solidFill>
              <a:effectLst/>
              <a:uLnTx/>
              <a:uFillTx/>
              <a:latin typeface="+mj-lt"/>
              <a:ea typeface="Cambria" panose="02040503050406030204" pitchFamily="18" charset="0"/>
              <a:cs typeface="+mn-cs"/>
            </a:endParaRPr>
          </a:p>
          <a:p>
            <a:pPr marL="12700" marR="0" lvl="0" indent="0" algn="l" defTabSz="914400" rtl="0" eaLnBrk="1" fontAlgn="auto" latinLnBrk="0" hangingPunct="1">
              <a:lnSpc>
                <a:spcPct val="100000"/>
              </a:lnSpc>
              <a:spcBef>
                <a:spcPts val="217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mbria"/>
              <a:ea typeface="+mn-ea"/>
              <a:cs typeface="Cambria"/>
            </a:endParaRPr>
          </a:p>
        </p:txBody>
      </p:sp>
      <p:sp>
        <p:nvSpPr>
          <p:cNvPr id="8" name="object 8"/>
          <p:cNvSpPr/>
          <p:nvPr/>
        </p:nvSpPr>
        <p:spPr>
          <a:xfrm>
            <a:off x="57911" y="1793748"/>
            <a:ext cx="2359151" cy="11125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101346" y="1829561"/>
            <a:ext cx="2261235" cy="0"/>
          </a:xfrm>
          <a:custGeom>
            <a:avLst/>
            <a:gdLst/>
            <a:ahLst/>
            <a:cxnLst/>
            <a:rect l="l" t="t" r="r" b="b"/>
            <a:pathLst>
              <a:path w="2261235">
                <a:moveTo>
                  <a:pt x="0" y="0"/>
                </a:moveTo>
                <a:lnTo>
                  <a:pt x="2260955" y="0"/>
                </a:lnTo>
              </a:path>
            </a:pathLst>
          </a:custGeom>
          <a:ln w="25400">
            <a:solidFill>
              <a:srgbClr val="1F497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35D5EA5-629B-45FA-8185-67019EA0B299}"/>
              </a:ext>
            </a:extLst>
          </p:cNvPr>
          <p:cNvSpPr>
            <a:spLocks noGrp="1"/>
          </p:cNvSpPr>
          <p:nvPr>
            <p:ph type="title"/>
          </p:nvPr>
        </p:nvSpPr>
        <p:spPr>
          <a:xfrm>
            <a:off x="457200" y="0"/>
            <a:ext cx="8229600" cy="1143000"/>
          </a:xfrm>
        </p:spPr>
        <p:txBody>
          <a:bodyPr/>
          <a:lstStyle/>
          <a:p>
            <a:r>
              <a:rPr lang="en-US" altLang="en-US" dirty="0">
                <a:solidFill>
                  <a:schemeClr val="bg1"/>
                </a:solidFill>
              </a:rPr>
              <a:t>Provisos</a:t>
            </a:r>
          </a:p>
        </p:txBody>
      </p:sp>
      <p:graphicFrame>
        <p:nvGraphicFramePr>
          <p:cNvPr id="2" name="Table 1">
            <a:extLst>
              <a:ext uri="{FF2B5EF4-FFF2-40B4-BE49-F238E27FC236}">
                <a16:creationId xmlns:a16="http://schemas.microsoft.com/office/drawing/2014/main" id="{B7FAAEB6-629D-4323-9641-46649D5D1DB8}"/>
              </a:ext>
            </a:extLst>
          </p:cNvPr>
          <p:cNvGraphicFramePr>
            <a:graphicFrameLocks noGrp="1"/>
          </p:cNvGraphicFramePr>
          <p:nvPr>
            <p:extLst>
              <p:ext uri="{D42A27DB-BD31-4B8C-83A1-F6EECF244321}">
                <p14:modId xmlns:p14="http://schemas.microsoft.com/office/powerpoint/2010/main" val="2635966680"/>
              </p:ext>
            </p:extLst>
          </p:nvPr>
        </p:nvGraphicFramePr>
        <p:xfrm>
          <a:off x="228600" y="1344613"/>
          <a:ext cx="8686800" cy="2084388"/>
        </p:xfrm>
        <a:graphic>
          <a:graphicData uri="http://schemas.openxmlformats.org/drawingml/2006/table">
            <a:tbl>
              <a:tblPr firstRow="1" bandRow="1">
                <a:tableStyleId>{5C22544A-7EE6-4342-B048-85BDC9FD1C3A}</a:tableStyleId>
              </a:tblPr>
              <a:tblGrid>
                <a:gridCol w="1339647">
                  <a:extLst>
                    <a:ext uri="{9D8B030D-6E8A-4147-A177-3AD203B41FA5}">
                      <a16:colId xmlns:a16="http://schemas.microsoft.com/office/drawing/2014/main" val="20000"/>
                    </a:ext>
                  </a:extLst>
                </a:gridCol>
                <a:gridCol w="1279422">
                  <a:extLst>
                    <a:ext uri="{9D8B030D-6E8A-4147-A177-3AD203B41FA5}">
                      <a16:colId xmlns:a16="http://schemas.microsoft.com/office/drawing/2014/main" val="20001"/>
                    </a:ext>
                  </a:extLst>
                </a:gridCol>
                <a:gridCol w="6067731">
                  <a:extLst>
                    <a:ext uri="{9D8B030D-6E8A-4147-A177-3AD203B41FA5}">
                      <a16:colId xmlns:a16="http://schemas.microsoft.com/office/drawing/2014/main" val="20002"/>
                    </a:ext>
                  </a:extLst>
                </a:gridCol>
              </a:tblGrid>
              <a:tr h="648492">
                <a:tc>
                  <a:txBody>
                    <a:bodyPr/>
                    <a:lstStyle/>
                    <a:p>
                      <a:r>
                        <a:rPr lang="en-US" sz="1600" dirty="0"/>
                        <a:t>Proviso #</a:t>
                      </a:r>
                    </a:p>
                  </a:txBody>
                  <a:tcPr marL="91445" marR="91445" marT="45708" marB="45708"/>
                </a:tc>
                <a:tc>
                  <a:txBody>
                    <a:bodyPr/>
                    <a:lstStyle/>
                    <a:p>
                      <a:r>
                        <a:rPr lang="en-US" sz="1600" dirty="0"/>
                        <a:t>Disposition</a:t>
                      </a:r>
                    </a:p>
                  </a:txBody>
                  <a:tcPr marL="91445" marR="91445" marT="45708" marB="45708"/>
                </a:tc>
                <a:tc>
                  <a:txBody>
                    <a:bodyPr/>
                    <a:lstStyle/>
                    <a:p>
                      <a:r>
                        <a:rPr lang="en-US" sz="1600" dirty="0"/>
                        <a:t>Purpose &amp; Justification</a:t>
                      </a:r>
                    </a:p>
                  </a:txBody>
                  <a:tcPr marL="91445" marR="91445" marT="45708" marB="45708"/>
                </a:tc>
                <a:extLst>
                  <a:ext uri="{0D108BD9-81ED-4DB2-BD59-A6C34878D82A}">
                    <a16:rowId xmlns:a16="http://schemas.microsoft.com/office/drawing/2014/main" val="10000"/>
                  </a:ext>
                </a:extLst>
              </a:tr>
              <a:tr h="1435896">
                <a:tc>
                  <a:txBody>
                    <a:bodyPr/>
                    <a:lstStyle/>
                    <a:p>
                      <a:r>
                        <a:rPr lang="en-US" sz="1600" dirty="0"/>
                        <a:t>1A.32</a:t>
                      </a:r>
                    </a:p>
                  </a:txBody>
                  <a:tcPr marL="91445" marR="91445" marT="45708" marB="45708"/>
                </a:tc>
                <a:tc>
                  <a:txBody>
                    <a:bodyPr/>
                    <a:lstStyle/>
                    <a:p>
                      <a:r>
                        <a:rPr lang="en-US" sz="1600" dirty="0"/>
                        <a:t>Keep</a:t>
                      </a:r>
                    </a:p>
                  </a:txBody>
                  <a:tcPr marL="91445" marR="91445" marT="45708" marB="45708"/>
                </a:tc>
                <a:tc>
                  <a:txBody>
                    <a:bodyPr/>
                    <a:lstStyle/>
                    <a:p>
                      <a:r>
                        <a:rPr lang="en-US" sz="1600" dirty="0"/>
                        <a:t>Allocation of $350k to the Center of Excellence to prepare teachers of children of poverty.  This programmatic support is especially critical to the Pee Dee region since K-12 teachers in the area</a:t>
                      </a:r>
                      <a:r>
                        <a:rPr lang="en-US" sz="1600" baseline="0" dirty="0"/>
                        <a:t> </a:t>
                      </a:r>
                      <a:r>
                        <a:rPr lang="en-US" sz="1600" dirty="0"/>
                        <a:t>are significantly more likely to teach children from impoverished</a:t>
                      </a:r>
                      <a:r>
                        <a:rPr lang="en-US" sz="1600" baseline="0" dirty="0"/>
                        <a:t> areas</a:t>
                      </a:r>
                      <a:r>
                        <a:rPr lang="en-US" sz="1600" dirty="0"/>
                        <a:t>.  </a:t>
                      </a:r>
                    </a:p>
                  </a:txBody>
                  <a:tcPr marL="91445" marR="91445" marT="45708" marB="45708"/>
                </a:tc>
                <a:extLst>
                  <a:ext uri="{0D108BD9-81ED-4DB2-BD59-A6C34878D82A}">
                    <a16:rowId xmlns:a16="http://schemas.microsoft.com/office/drawing/2014/main" val="10001"/>
                  </a:ext>
                </a:extLst>
              </a:tr>
            </a:tbl>
          </a:graphicData>
        </a:graphic>
      </p:graphicFrame>
      <p:sp>
        <p:nvSpPr>
          <p:cNvPr id="23570" name="TextBox 6">
            <a:extLst>
              <a:ext uri="{FF2B5EF4-FFF2-40B4-BE49-F238E27FC236}">
                <a16:creationId xmlns:a16="http://schemas.microsoft.com/office/drawing/2014/main" id="{B9AB1156-E1A0-4A0C-A930-6E12E78F8C9C}"/>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10</a:t>
            </a:r>
          </a:p>
        </p:txBody>
      </p:sp>
      <p:sp>
        <p:nvSpPr>
          <p:cNvPr id="23572" name="TextBox 5">
            <a:extLst>
              <a:ext uri="{FF2B5EF4-FFF2-40B4-BE49-F238E27FC236}">
                <a16:creationId xmlns:a16="http://schemas.microsoft.com/office/drawing/2014/main" id="{DFB83630-BBB0-4F0C-9E9B-846720E5E143}"/>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75DAA919-85A5-4924-9096-0277ACC4E92D}"/>
              </a:ext>
            </a:extLst>
          </p:cNvPr>
          <p:cNvSpPr>
            <a:spLocks noGrp="1"/>
          </p:cNvSpPr>
          <p:nvPr>
            <p:ph idx="1"/>
          </p:nvPr>
        </p:nvSpPr>
        <p:spPr>
          <a:xfrm>
            <a:off x="76200" y="1570037"/>
            <a:ext cx="8229600" cy="4525963"/>
          </a:xfrm>
        </p:spPr>
        <p:txBody>
          <a:bodyPr/>
          <a:lstStyle/>
          <a:p>
            <a:pPr marL="914400" lvl="2" indent="0" algn="ctr">
              <a:buFont typeface="Arial" panose="020B0604020202020204" pitchFamily="34" charset="0"/>
              <a:buNone/>
            </a:pPr>
            <a:endParaRPr lang="en-US" altLang="en-US" sz="4800" dirty="0"/>
          </a:p>
          <a:p>
            <a:pPr marL="914400" lvl="2" indent="0" algn="ctr">
              <a:buFont typeface="Arial" panose="020B0604020202020204" pitchFamily="34" charset="0"/>
              <a:buNone/>
            </a:pPr>
            <a:r>
              <a:rPr lang="en-US" altLang="en-US" sz="6000" dirty="0"/>
              <a:t>Appendix</a:t>
            </a:r>
            <a:endParaRPr lang="en-US" altLang="en-US" sz="4800" dirty="0"/>
          </a:p>
        </p:txBody>
      </p:sp>
      <p:sp>
        <p:nvSpPr>
          <p:cNvPr id="25603" name="TextBox 6">
            <a:extLst>
              <a:ext uri="{FF2B5EF4-FFF2-40B4-BE49-F238E27FC236}">
                <a16:creationId xmlns:a16="http://schemas.microsoft.com/office/drawing/2014/main" id="{8D95D9F5-DA44-473E-9F68-7099A13F41D0}"/>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2D2FF2F-A1DF-4C52-9CDF-2B8C684716E2}"/>
              </a:ext>
            </a:extLst>
          </p:cNvPr>
          <p:cNvSpPr>
            <a:spLocks noGrp="1"/>
          </p:cNvSpPr>
          <p:nvPr>
            <p:ph type="title"/>
          </p:nvPr>
        </p:nvSpPr>
        <p:spPr>
          <a:xfrm>
            <a:off x="457200" y="0"/>
            <a:ext cx="8229600" cy="1143000"/>
          </a:xfrm>
        </p:spPr>
        <p:txBody>
          <a:bodyPr/>
          <a:lstStyle/>
          <a:p>
            <a:r>
              <a:rPr lang="en-US" altLang="en-US" dirty="0">
                <a:solidFill>
                  <a:schemeClr val="bg1"/>
                </a:solidFill>
              </a:rPr>
              <a:t>Student Enrollment</a:t>
            </a:r>
          </a:p>
        </p:txBody>
      </p:sp>
      <p:sp>
        <p:nvSpPr>
          <p:cNvPr id="27651" name="TextBox 6">
            <a:extLst>
              <a:ext uri="{FF2B5EF4-FFF2-40B4-BE49-F238E27FC236}">
                <a16:creationId xmlns:a16="http://schemas.microsoft.com/office/drawing/2014/main" id="{267F3941-7597-41FA-A2A8-3B6660ACE7F8}"/>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12</a:t>
            </a:r>
          </a:p>
        </p:txBody>
      </p:sp>
      <p:graphicFrame>
        <p:nvGraphicFramePr>
          <p:cNvPr id="4" name="Chart 3">
            <a:extLst>
              <a:ext uri="{FF2B5EF4-FFF2-40B4-BE49-F238E27FC236}">
                <a16:creationId xmlns:a16="http://schemas.microsoft.com/office/drawing/2014/main" id="{637A7ACF-73FB-420A-BB56-E0B009DD14EE}"/>
              </a:ext>
            </a:extLst>
          </p:cNvPr>
          <p:cNvGraphicFramePr/>
          <p:nvPr>
            <p:extLst>
              <p:ext uri="{D42A27DB-BD31-4B8C-83A1-F6EECF244321}">
                <p14:modId xmlns:p14="http://schemas.microsoft.com/office/powerpoint/2010/main" val="1399493043"/>
              </p:ext>
            </p:extLst>
          </p:nvPr>
        </p:nvGraphicFramePr>
        <p:xfrm>
          <a:off x="76200" y="1397000"/>
          <a:ext cx="8991600" cy="48768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6B740A63-E273-4975-B9CE-452F00269CD0}"/>
              </a:ext>
            </a:extLst>
          </p:cNvPr>
          <p:cNvCxnSpPr>
            <a:cxnSpLocks/>
          </p:cNvCxnSpPr>
          <p:nvPr/>
        </p:nvCxnSpPr>
        <p:spPr>
          <a:xfrm>
            <a:off x="5029200" y="6096000"/>
            <a:ext cx="228600" cy="0"/>
          </a:xfrm>
          <a:prstGeom prst="line">
            <a:avLst/>
          </a:prstGeom>
          <a:ln w="57150"/>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9B4963F-B085-4FD0-932A-BE9333FC83D6}"/>
              </a:ext>
            </a:extLst>
          </p:cNvPr>
          <p:cNvSpPr>
            <a:spLocks noGrp="1"/>
          </p:cNvSpPr>
          <p:nvPr>
            <p:ph type="title"/>
          </p:nvPr>
        </p:nvSpPr>
        <p:spPr>
          <a:xfrm>
            <a:off x="522288" y="74613"/>
            <a:ext cx="8229600" cy="1143000"/>
          </a:xfrm>
        </p:spPr>
        <p:txBody>
          <a:bodyPr/>
          <a:lstStyle/>
          <a:p>
            <a:r>
              <a:rPr lang="en-US" altLang="en-US" dirty="0">
                <a:solidFill>
                  <a:schemeClr val="bg1"/>
                </a:solidFill>
              </a:rPr>
              <a:t>Student Enrollment cont’d </a:t>
            </a:r>
          </a:p>
        </p:txBody>
      </p:sp>
      <p:sp>
        <p:nvSpPr>
          <p:cNvPr id="3" name="Content Placeholder 2">
            <a:extLst>
              <a:ext uri="{FF2B5EF4-FFF2-40B4-BE49-F238E27FC236}">
                <a16:creationId xmlns:a16="http://schemas.microsoft.com/office/drawing/2014/main" id="{7C25EDF1-E669-4879-BD83-742395B8DD14}"/>
              </a:ext>
            </a:extLst>
          </p:cNvPr>
          <p:cNvSpPr>
            <a:spLocks noGrp="1"/>
          </p:cNvSpPr>
          <p:nvPr>
            <p:ph idx="1"/>
          </p:nvPr>
        </p:nvSpPr>
        <p:spPr/>
        <p:txBody>
          <a:bodyPr>
            <a:normAutofit/>
          </a:bodyPr>
          <a:lstStyle/>
          <a:p>
            <a:pPr marL="0" indent="0">
              <a:buFont typeface="Arial" charset="0"/>
              <a:buNone/>
              <a:defRPr/>
            </a:pPr>
            <a:endParaRPr lang="en-US" dirty="0"/>
          </a:p>
          <a:p>
            <a:pPr marL="0" indent="0">
              <a:buFont typeface="Arial" charset="0"/>
              <a:buNone/>
              <a:defRPr/>
            </a:pPr>
            <a:endParaRPr lang="en-US" dirty="0"/>
          </a:p>
          <a:p>
            <a:pPr>
              <a:buFont typeface="Arial" charset="0"/>
              <a:buChar char="•"/>
              <a:defRPr/>
            </a:pPr>
            <a:endParaRPr lang="en-US" dirty="0"/>
          </a:p>
        </p:txBody>
      </p:sp>
      <p:sp>
        <p:nvSpPr>
          <p:cNvPr id="28676" name="TextBox 6">
            <a:extLst>
              <a:ext uri="{FF2B5EF4-FFF2-40B4-BE49-F238E27FC236}">
                <a16:creationId xmlns:a16="http://schemas.microsoft.com/office/drawing/2014/main" id="{2CC23639-2875-4429-8777-E814DD2FBE8E}"/>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13</a:t>
            </a:r>
          </a:p>
        </p:txBody>
      </p:sp>
      <p:sp>
        <p:nvSpPr>
          <p:cNvPr id="28677" name="TextBox 3">
            <a:extLst>
              <a:ext uri="{FF2B5EF4-FFF2-40B4-BE49-F238E27FC236}">
                <a16:creationId xmlns:a16="http://schemas.microsoft.com/office/drawing/2014/main" id="{B3210B33-0DFC-431E-B686-1655CFD73A3A}"/>
              </a:ext>
            </a:extLst>
          </p:cNvPr>
          <p:cNvSpPr txBox="1">
            <a:spLocks noChangeArrowheads="1"/>
          </p:cNvSpPr>
          <p:nvPr/>
        </p:nvSpPr>
        <p:spPr bwMode="auto">
          <a:xfrm>
            <a:off x="876299" y="1260413"/>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Newly Enrolled Freshmen Applied, Accepted, &amp; Enrolled</a:t>
            </a:r>
          </a:p>
        </p:txBody>
      </p:sp>
      <p:graphicFrame>
        <p:nvGraphicFramePr>
          <p:cNvPr id="28678" name="Chart 6">
            <a:extLst>
              <a:ext uri="{FF2B5EF4-FFF2-40B4-BE49-F238E27FC236}">
                <a16:creationId xmlns:a16="http://schemas.microsoft.com/office/drawing/2014/main" id="{9C254DDE-4EDC-46BD-90AA-13F484EF73A2}"/>
              </a:ext>
            </a:extLst>
          </p:cNvPr>
          <p:cNvGraphicFramePr>
            <a:graphicFrameLocks/>
          </p:cNvGraphicFramePr>
          <p:nvPr>
            <p:extLst>
              <p:ext uri="{D42A27DB-BD31-4B8C-83A1-F6EECF244321}">
                <p14:modId xmlns:p14="http://schemas.microsoft.com/office/powerpoint/2010/main" val="497013306"/>
              </p:ext>
            </p:extLst>
          </p:nvPr>
        </p:nvGraphicFramePr>
        <p:xfrm>
          <a:off x="-38101" y="1870013"/>
          <a:ext cx="9220199" cy="4064000"/>
        </p:xfrm>
        <a:graphic>
          <a:graphicData uri="http://schemas.openxmlformats.org/presentationml/2006/ole">
            <mc:AlternateContent xmlns:mc="http://schemas.openxmlformats.org/markup-compatibility/2006">
              <mc:Choice xmlns:v="urn:schemas-microsoft-com:vml" Requires="v">
                <p:oleObj spid="_x0000_s3074" name="Chart" r:id="rId4" imgW="8541969" imgH="4313059" progId="Excel.Chart.8">
                  <p:embed/>
                </p:oleObj>
              </mc:Choice>
              <mc:Fallback>
                <p:oleObj name="Chart" r:id="rId4" imgW="8541969" imgH="4313059" progId="Excel.Chart.8">
                  <p:embed/>
                  <p:pic>
                    <p:nvPicPr>
                      <p:cNvPr id="28678" name="Chart 6">
                        <a:extLst>
                          <a:ext uri="{FF2B5EF4-FFF2-40B4-BE49-F238E27FC236}">
                            <a16:creationId xmlns:a16="http://schemas.microsoft.com/office/drawing/2014/main" id="{9C254DDE-4EDC-46BD-90AA-13F484EF73A2}"/>
                          </a:ext>
                        </a:extLst>
                      </p:cNvPr>
                      <p:cNvPicPr>
                        <a:picLocks noChangeArrowheads="1"/>
                      </p:cNvPicPr>
                      <p:nvPr/>
                    </p:nvPicPr>
                    <p:blipFill>
                      <a:blip r:embed="rId5"/>
                      <a:srcRect/>
                      <a:stretch>
                        <a:fillRect/>
                      </a:stretch>
                    </p:blipFill>
                    <p:spPr bwMode="auto">
                      <a:xfrm>
                        <a:off x="-38101" y="1870013"/>
                        <a:ext cx="9220199" cy="4064000"/>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AE30866F-2434-4F76-974D-00D6D8CEAD7C}"/>
              </a:ext>
            </a:extLst>
          </p:cNvPr>
          <p:cNvSpPr txBox="1"/>
          <p:nvPr/>
        </p:nvSpPr>
        <p:spPr>
          <a:xfrm>
            <a:off x="876299" y="5073134"/>
            <a:ext cx="1143000" cy="369332"/>
          </a:xfrm>
          <a:prstGeom prst="rect">
            <a:avLst/>
          </a:prstGeom>
          <a:noFill/>
        </p:spPr>
        <p:txBody>
          <a:bodyPr wrap="square" rtlCol="0">
            <a:spAutoFit/>
          </a:bodyPr>
          <a:lstStyle/>
          <a:p>
            <a:r>
              <a:rPr lang="en-US" dirty="0"/>
              <a:t>Fall 2020</a:t>
            </a:r>
          </a:p>
        </p:txBody>
      </p:sp>
      <p:sp>
        <p:nvSpPr>
          <p:cNvPr id="8" name="TextBox 7">
            <a:extLst>
              <a:ext uri="{FF2B5EF4-FFF2-40B4-BE49-F238E27FC236}">
                <a16:creationId xmlns:a16="http://schemas.microsoft.com/office/drawing/2014/main" id="{55D33733-DF5F-4174-AFAE-0D6FF3012ED7}"/>
              </a:ext>
            </a:extLst>
          </p:cNvPr>
          <p:cNvSpPr txBox="1"/>
          <p:nvPr/>
        </p:nvSpPr>
        <p:spPr>
          <a:xfrm>
            <a:off x="7810500" y="5073134"/>
            <a:ext cx="1143000" cy="369332"/>
          </a:xfrm>
          <a:prstGeom prst="rect">
            <a:avLst/>
          </a:prstGeom>
          <a:noFill/>
        </p:spPr>
        <p:txBody>
          <a:bodyPr wrap="square" rtlCol="0">
            <a:spAutoFit/>
          </a:bodyPr>
          <a:lstStyle/>
          <a:p>
            <a:r>
              <a:rPr lang="en-US" dirty="0"/>
              <a:t>Fall 2021</a:t>
            </a:r>
          </a:p>
        </p:txBody>
      </p:sp>
      <p:sp>
        <p:nvSpPr>
          <p:cNvPr id="5" name="TextBox 4">
            <a:extLst>
              <a:ext uri="{FF2B5EF4-FFF2-40B4-BE49-F238E27FC236}">
                <a16:creationId xmlns:a16="http://schemas.microsoft.com/office/drawing/2014/main" id="{4B247FC5-46C0-4B41-87AB-0DB12E840E42}"/>
              </a:ext>
            </a:extLst>
          </p:cNvPr>
          <p:cNvSpPr txBox="1"/>
          <p:nvPr/>
        </p:nvSpPr>
        <p:spPr>
          <a:xfrm>
            <a:off x="1504947" y="5483215"/>
            <a:ext cx="7810501" cy="369332"/>
          </a:xfrm>
          <a:prstGeom prst="rect">
            <a:avLst/>
          </a:prstGeom>
          <a:noFill/>
        </p:spPr>
        <p:txBody>
          <a:bodyPr wrap="square" rtlCol="0">
            <a:spAutoFit/>
          </a:bodyPr>
          <a:lstStyle/>
          <a:p>
            <a:r>
              <a:rPr lang="en-US" dirty="0"/>
              <a:t>Offered			Accepted			Enrolled</a:t>
            </a:r>
          </a:p>
        </p:txBody>
      </p:sp>
      <p:cxnSp>
        <p:nvCxnSpPr>
          <p:cNvPr id="7" name="Straight Connector 6">
            <a:extLst>
              <a:ext uri="{FF2B5EF4-FFF2-40B4-BE49-F238E27FC236}">
                <a16:creationId xmlns:a16="http://schemas.microsoft.com/office/drawing/2014/main" id="{F9E93CB6-9DEF-40B6-B5EE-8EB06B2B6F7B}"/>
              </a:ext>
            </a:extLst>
          </p:cNvPr>
          <p:cNvCxnSpPr>
            <a:endCxn id="5" idx="1"/>
          </p:cNvCxnSpPr>
          <p:nvPr/>
        </p:nvCxnSpPr>
        <p:spPr>
          <a:xfrm>
            <a:off x="857248" y="5667881"/>
            <a:ext cx="64769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647006-28F7-44B5-A4B5-666C59DD0991}"/>
              </a:ext>
            </a:extLst>
          </p:cNvPr>
          <p:cNvCxnSpPr/>
          <p:nvPr/>
        </p:nvCxnSpPr>
        <p:spPr>
          <a:xfrm>
            <a:off x="3581400" y="5670598"/>
            <a:ext cx="685800" cy="0"/>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73397545-BFFE-48B6-8E83-2CC20A6C19C6}"/>
              </a:ext>
            </a:extLst>
          </p:cNvPr>
          <p:cNvCxnSpPr>
            <a:cxnSpLocks/>
          </p:cNvCxnSpPr>
          <p:nvPr/>
        </p:nvCxnSpPr>
        <p:spPr>
          <a:xfrm>
            <a:off x="6248400" y="5670598"/>
            <a:ext cx="762000" cy="0"/>
          </a:xfrm>
          <a:prstGeom prst="line">
            <a:avLst/>
          </a:prstGeom>
          <a:ln w="57150">
            <a:solidFill>
              <a:schemeClr val="accent3">
                <a:lumMod val="75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6756ACC-68F9-41CA-A0C7-C365BD16B93B}"/>
              </a:ext>
            </a:extLst>
          </p:cNvPr>
          <p:cNvSpPr>
            <a:spLocks noGrp="1"/>
          </p:cNvSpPr>
          <p:nvPr>
            <p:ph type="title"/>
          </p:nvPr>
        </p:nvSpPr>
        <p:spPr>
          <a:xfrm>
            <a:off x="609600" y="76200"/>
            <a:ext cx="8229600" cy="1143000"/>
          </a:xfrm>
        </p:spPr>
        <p:txBody>
          <a:bodyPr/>
          <a:lstStyle/>
          <a:p>
            <a:pPr eaLnBrk="1" hangingPunct="1"/>
            <a:r>
              <a:rPr lang="en-US" altLang="en-US" dirty="0">
                <a:solidFill>
                  <a:schemeClr val="bg1"/>
                </a:solidFill>
              </a:rPr>
              <a:t>Student Enrollment cont’d</a:t>
            </a:r>
          </a:p>
        </p:txBody>
      </p:sp>
      <p:sp>
        <p:nvSpPr>
          <p:cNvPr id="30723" name="Rectangle 1">
            <a:extLst>
              <a:ext uri="{FF2B5EF4-FFF2-40B4-BE49-F238E27FC236}">
                <a16:creationId xmlns:a16="http://schemas.microsoft.com/office/drawing/2014/main" id="{FBC789C5-75E3-4A4A-87F1-FE263AF1382E}"/>
              </a:ext>
            </a:extLst>
          </p:cNvPr>
          <p:cNvSpPr>
            <a:spLocks noChangeArrowheads="1"/>
          </p:cNvSpPr>
          <p:nvPr/>
        </p:nvSpPr>
        <p:spPr bwMode="auto">
          <a:xfrm>
            <a:off x="2374900" y="2236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30724" name="TextBox 8">
            <a:extLst>
              <a:ext uri="{FF2B5EF4-FFF2-40B4-BE49-F238E27FC236}">
                <a16:creationId xmlns:a16="http://schemas.microsoft.com/office/drawing/2014/main" id="{95E53579-EEDF-43F4-98A9-B24005E83AD9}"/>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14</a:t>
            </a:r>
          </a:p>
        </p:txBody>
      </p:sp>
      <p:graphicFrame>
        <p:nvGraphicFramePr>
          <p:cNvPr id="30727" name="Chart 9">
            <a:extLst>
              <a:ext uri="{FF2B5EF4-FFF2-40B4-BE49-F238E27FC236}">
                <a16:creationId xmlns:a16="http://schemas.microsoft.com/office/drawing/2014/main" id="{4278E25D-8C5E-4936-A211-6D54088D40C4}"/>
              </a:ext>
            </a:extLst>
          </p:cNvPr>
          <p:cNvGraphicFramePr>
            <a:graphicFrameLocks/>
          </p:cNvGraphicFramePr>
          <p:nvPr>
            <p:extLst>
              <p:ext uri="{D42A27DB-BD31-4B8C-83A1-F6EECF244321}">
                <p14:modId xmlns:p14="http://schemas.microsoft.com/office/powerpoint/2010/main" val="3610549459"/>
              </p:ext>
            </p:extLst>
          </p:nvPr>
        </p:nvGraphicFramePr>
        <p:xfrm>
          <a:off x="2819400" y="1800225"/>
          <a:ext cx="6808788" cy="4568825"/>
        </p:xfrm>
        <a:graphic>
          <a:graphicData uri="http://schemas.openxmlformats.org/presentationml/2006/ole">
            <mc:AlternateContent xmlns:mc="http://schemas.openxmlformats.org/markup-compatibility/2006">
              <mc:Choice xmlns:v="urn:schemas-microsoft-com:vml" Requires="v">
                <p:oleObj spid="_x0000_s4098" name="Chart" r:id="rId4" imgW="6812190" imgH="4579513" progId="Excel.Chart.8">
                  <p:embed/>
                </p:oleObj>
              </mc:Choice>
              <mc:Fallback>
                <p:oleObj name="Chart" r:id="rId4" imgW="6812190" imgH="4579513" progId="Excel.Chart.8">
                  <p:embed/>
                  <p:pic>
                    <p:nvPicPr>
                      <p:cNvPr id="30727" name="Chart 9">
                        <a:extLst>
                          <a:ext uri="{FF2B5EF4-FFF2-40B4-BE49-F238E27FC236}">
                            <a16:creationId xmlns:a16="http://schemas.microsoft.com/office/drawing/2014/main" id="{4278E25D-8C5E-4936-A211-6D54088D40C4}"/>
                          </a:ext>
                        </a:extLst>
                      </p:cNvPr>
                      <p:cNvPicPr>
                        <a:picLocks noChangeArrowheads="1"/>
                      </p:cNvPicPr>
                      <p:nvPr/>
                    </p:nvPicPr>
                    <p:blipFill>
                      <a:blip r:embed="rId5"/>
                      <a:srcRect/>
                      <a:stretch>
                        <a:fillRect/>
                      </a:stretch>
                    </p:blipFill>
                    <p:spPr bwMode="auto">
                      <a:xfrm>
                        <a:off x="2819400" y="1800225"/>
                        <a:ext cx="680878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8" name="TextBox 2">
            <a:extLst>
              <a:ext uri="{FF2B5EF4-FFF2-40B4-BE49-F238E27FC236}">
                <a16:creationId xmlns:a16="http://schemas.microsoft.com/office/drawing/2014/main" id="{8B0F51C0-DF4E-4905-A273-ED023E87B26B}"/>
              </a:ext>
            </a:extLst>
          </p:cNvPr>
          <p:cNvSpPr txBox="1">
            <a:spLocks noChangeArrowheads="1"/>
          </p:cNvSpPr>
          <p:nvPr/>
        </p:nvSpPr>
        <p:spPr bwMode="auto">
          <a:xfrm>
            <a:off x="4395788" y="1371599"/>
            <a:ext cx="335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t>In-State &amp; Out-of-State</a:t>
            </a:r>
          </a:p>
          <a:p>
            <a:pPr algn="ctr">
              <a:spcBef>
                <a:spcPct val="0"/>
              </a:spcBef>
              <a:buFontTx/>
              <a:buNone/>
            </a:pPr>
            <a:r>
              <a:rPr lang="en-US" altLang="en-US" sz="2400" b="1" dirty="0"/>
              <a:t>FTE</a:t>
            </a:r>
          </a:p>
        </p:txBody>
      </p:sp>
      <p:sp>
        <p:nvSpPr>
          <p:cNvPr id="9" name="TextBox 2">
            <a:extLst>
              <a:ext uri="{FF2B5EF4-FFF2-40B4-BE49-F238E27FC236}">
                <a16:creationId xmlns:a16="http://schemas.microsoft.com/office/drawing/2014/main" id="{121B11F0-343C-403F-9242-36FAA2C216FE}"/>
              </a:ext>
            </a:extLst>
          </p:cNvPr>
          <p:cNvSpPr txBox="1">
            <a:spLocks noChangeArrowheads="1"/>
          </p:cNvSpPr>
          <p:nvPr/>
        </p:nvSpPr>
        <p:spPr bwMode="auto">
          <a:xfrm>
            <a:off x="305594" y="1366044"/>
            <a:ext cx="335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t>In-State &amp; Out-of-State</a:t>
            </a:r>
          </a:p>
          <a:p>
            <a:pPr algn="ctr">
              <a:spcBef>
                <a:spcPct val="0"/>
              </a:spcBef>
              <a:buFontTx/>
              <a:buNone/>
            </a:pPr>
            <a:r>
              <a:rPr lang="en-US" altLang="en-US" sz="2400" b="1" dirty="0"/>
              <a:t>Headcount</a:t>
            </a:r>
          </a:p>
        </p:txBody>
      </p:sp>
      <p:graphicFrame>
        <p:nvGraphicFramePr>
          <p:cNvPr id="10" name="Chart 9">
            <a:extLst>
              <a:ext uri="{FF2B5EF4-FFF2-40B4-BE49-F238E27FC236}">
                <a16:creationId xmlns:a16="http://schemas.microsoft.com/office/drawing/2014/main" id="{69E2B5FD-0EF3-4970-9A2D-D6EC9DB24774}"/>
              </a:ext>
            </a:extLst>
          </p:cNvPr>
          <p:cNvGraphicFramePr>
            <a:graphicFrameLocks/>
          </p:cNvGraphicFramePr>
          <p:nvPr>
            <p:extLst>
              <p:ext uri="{D42A27DB-BD31-4B8C-83A1-F6EECF244321}">
                <p14:modId xmlns:p14="http://schemas.microsoft.com/office/powerpoint/2010/main" val="47758705"/>
              </p:ext>
            </p:extLst>
          </p:nvPr>
        </p:nvGraphicFramePr>
        <p:xfrm>
          <a:off x="-1520825" y="1806575"/>
          <a:ext cx="6808788" cy="4562475"/>
        </p:xfrm>
        <a:graphic>
          <a:graphicData uri="http://schemas.openxmlformats.org/presentationml/2006/ole">
            <mc:AlternateContent xmlns:mc="http://schemas.openxmlformats.org/markup-compatibility/2006">
              <mc:Choice xmlns:v="urn:schemas-microsoft-com:vml" Requires="v">
                <p:oleObj spid="_x0000_s4099" name="Chart" r:id="rId6" imgW="6812190" imgH="4579513" progId="Excel.Chart.8">
                  <p:embed/>
                </p:oleObj>
              </mc:Choice>
              <mc:Fallback>
                <p:oleObj name="Chart" r:id="rId6" imgW="6812190" imgH="4579513" progId="Excel.Chart.8">
                  <p:embed/>
                  <p:pic>
                    <p:nvPicPr>
                      <p:cNvPr id="10" name="Chart 9">
                        <a:extLst>
                          <a:ext uri="{FF2B5EF4-FFF2-40B4-BE49-F238E27FC236}">
                            <a16:creationId xmlns:a16="http://schemas.microsoft.com/office/drawing/2014/main" id="{69E2B5FD-0EF3-4970-9A2D-D6EC9DB24774}"/>
                          </a:ext>
                        </a:extLst>
                      </p:cNvPr>
                      <p:cNvPicPr>
                        <a:picLocks noChangeArrowheads="1"/>
                      </p:cNvPicPr>
                      <p:nvPr/>
                    </p:nvPicPr>
                    <p:blipFill>
                      <a:blip r:embed="rId7"/>
                      <a:srcRect/>
                      <a:stretch>
                        <a:fillRect/>
                      </a:stretch>
                    </p:blipFill>
                    <p:spPr bwMode="auto">
                      <a:xfrm>
                        <a:off x="-1520825" y="1806575"/>
                        <a:ext cx="68087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CAD31C8-3EC3-4F18-9FBA-417213E7D2FD}"/>
              </a:ext>
            </a:extLst>
          </p:cNvPr>
          <p:cNvSpPr>
            <a:spLocks noGrp="1"/>
          </p:cNvSpPr>
          <p:nvPr>
            <p:ph type="title"/>
          </p:nvPr>
        </p:nvSpPr>
        <p:spPr>
          <a:xfrm>
            <a:off x="609600" y="76200"/>
            <a:ext cx="8229600" cy="1143000"/>
          </a:xfrm>
        </p:spPr>
        <p:txBody>
          <a:bodyPr/>
          <a:lstStyle/>
          <a:p>
            <a:pPr eaLnBrk="1" hangingPunct="1"/>
            <a:r>
              <a:rPr lang="en-US" altLang="en-US" dirty="0">
                <a:solidFill>
                  <a:schemeClr val="bg1"/>
                </a:solidFill>
              </a:rPr>
              <a:t>Student Enrollment cont’d</a:t>
            </a:r>
          </a:p>
        </p:txBody>
      </p:sp>
      <p:sp>
        <p:nvSpPr>
          <p:cNvPr id="34819" name="Rectangle 1">
            <a:extLst>
              <a:ext uri="{FF2B5EF4-FFF2-40B4-BE49-F238E27FC236}">
                <a16:creationId xmlns:a16="http://schemas.microsoft.com/office/drawing/2014/main" id="{1B2950C6-FE9B-4E8A-9100-DE251583E9FD}"/>
              </a:ext>
            </a:extLst>
          </p:cNvPr>
          <p:cNvSpPr>
            <a:spLocks noChangeArrowheads="1"/>
          </p:cNvSpPr>
          <p:nvPr/>
        </p:nvSpPr>
        <p:spPr bwMode="auto">
          <a:xfrm>
            <a:off x="2374900" y="2236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34820" name="TextBox 8">
            <a:extLst>
              <a:ext uri="{FF2B5EF4-FFF2-40B4-BE49-F238E27FC236}">
                <a16:creationId xmlns:a16="http://schemas.microsoft.com/office/drawing/2014/main" id="{DCF435D6-223D-4C0A-8A24-D45A76D89D56}"/>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15</a:t>
            </a:r>
          </a:p>
        </p:txBody>
      </p:sp>
      <p:sp>
        <p:nvSpPr>
          <p:cNvPr id="34821" name="TextBox 10">
            <a:extLst>
              <a:ext uri="{FF2B5EF4-FFF2-40B4-BE49-F238E27FC236}">
                <a16:creationId xmlns:a16="http://schemas.microsoft.com/office/drawing/2014/main" id="{1E667EA7-DE26-4FFD-A1E5-E4E22CBF67ED}"/>
              </a:ext>
            </a:extLst>
          </p:cNvPr>
          <p:cNvSpPr txBox="1">
            <a:spLocks noChangeArrowheads="1"/>
          </p:cNvSpPr>
          <p:nvPr/>
        </p:nvSpPr>
        <p:spPr bwMode="auto">
          <a:xfrm>
            <a:off x="2536825" y="2640013"/>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rPr>
              <a:t>5.5%</a:t>
            </a:r>
          </a:p>
        </p:txBody>
      </p:sp>
      <p:graphicFrame>
        <p:nvGraphicFramePr>
          <p:cNvPr id="34822" name="Chart 9">
            <a:extLst>
              <a:ext uri="{FF2B5EF4-FFF2-40B4-BE49-F238E27FC236}">
                <a16:creationId xmlns:a16="http://schemas.microsoft.com/office/drawing/2014/main" id="{BDFDFBB8-C232-44B0-9169-38C3EA92CE57}"/>
              </a:ext>
            </a:extLst>
          </p:cNvPr>
          <p:cNvGraphicFramePr>
            <a:graphicFrameLocks/>
          </p:cNvGraphicFramePr>
          <p:nvPr>
            <p:extLst>
              <p:ext uri="{D42A27DB-BD31-4B8C-83A1-F6EECF244321}">
                <p14:modId xmlns:p14="http://schemas.microsoft.com/office/powerpoint/2010/main" val="1221937052"/>
              </p:ext>
            </p:extLst>
          </p:nvPr>
        </p:nvGraphicFramePr>
        <p:xfrm>
          <a:off x="38101" y="1219200"/>
          <a:ext cx="7761444" cy="5181600"/>
        </p:xfrm>
        <a:graphic>
          <a:graphicData uri="http://schemas.openxmlformats.org/presentationml/2006/ole">
            <mc:AlternateContent xmlns:mc="http://schemas.openxmlformats.org/markup-compatibility/2006">
              <mc:Choice xmlns:v="urn:schemas-microsoft-com:vml" Requires="v">
                <p:oleObj spid="_x0000_s5122" name="Chart" r:id="rId4" imgW="8686836" imgH="4602533" progId="Excel.Chart.8">
                  <p:embed/>
                </p:oleObj>
              </mc:Choice>
              <mc:Fallback>
                <p:oleObj name="Chart" r:id="rId4" imgW="8686836" imgH="4602533" progId="Excel.Chart.8">
                  <p:embed/>
                  <p:pic>
                    <p:nvPicPr>
                      <p:cNvPr id="34822" name="Chart 9">
                        <a:extLst>
                          <a:ext uri="{FF2B5EF4-FFF2-40B4-BE49-F238E27FC236}">
                            <a16:creationId xmlns:a16="http://schemas.microsoft.com/office/drawing/2014/main" id="{BDFDFBB8-C232-44B0-9169-38C3EA92CE57}"/>
                          </a:ext>
                        </a:extLst>
                      </p:cNvPr>
                      <p:cNvPicPr>
                        <a:picLocks noChangeArrowheads="1"/>
                      </p:cNvPicPr>
                      <p:nvPr/>
                    </p:nvPicPr>
                    <p:blipFill>
                      <a:blip r:embed="rId5"/>
                      <a:srcRect/>
                      <a:stretch>
                        <a:fillRect/>
                      </a:stretch>
                    </p:blipFill>
                    <p:spPr bwMode="auto">
                      <a:xfrm>
                        <a:off x="38101" y="1219200"/>
                        <a:ext cx="7761444" cy="5181600"/>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EF9F3A9B-188B-4034-A6EC-ED934AC7FB12}"/>
              </a:ext>
            </a:extLst>
          </p:cNvPr>
          <p:cNvSpPr txBox="1"/>
          <p:nvPr/>
        </p:nvSpPr>
        <p:spPr>
          <a:xfrm>
            <a:off x="7349819" y="1681133"/>
            <a:ext cx="1861616" cy="830997"/>
          </a:xfrm>
          <a:prstGeom prst="rect">
            <a:avLst/>
          </a:prstGeom>
          <a:noFill/>
        </p:spPr>
        <p:txBody>
          <a:bodyPr wrap="square" rtlCol="0">
            <a:spAutoFit/>
          </a:bodyPr>
          <a:lstStyle/>
          <a:p>
            <a:pPr algn="ctr"/>
            <a:r>
              <a:rPr lang="en-US" sz="1400" b="1" dirty="0"/>
              <a:t>Total Success Rate</a:t>
            </a:r>
          </a:p>
          <a:p>
            <a:pPr algn="ctr"/>
            <a:r>
              <a:rPr lang="en-US" sz="1000" b="1" dirty="0"/>
              <a:t>(Graduated or Remained Enrolled)</a:t>
            </a:r>
          </a:p>
          <a:p>
            <a:pPr algn="ctr"/>
            <a:r>
              <a:rPr lang="en-US" sz="1400" b="1" dirty="0"/>
              <a:t>FMU</a:t>
            </a:r>
            <a:r>
              <a:rPr lang="en-US" sz="1000" b="1" dirty="0"/>
              <a:t>	</a:t>
            </a:r>
            <a:r>
              <a:rPr lang="en-US" sz="1400" b="1" dirty="0"/>
              <a:t>Total</a:t>
            </a:r>
            <a:endParaRPr lang="en-US" dirty="0"/>
          </a:p>
        </p:txBody>
      </p:sp>
      <p:sp>
        <p:nvSpPr>
          <p:cNvPr id="5" name="TextBox 4">
            <a:extLst>
              <a:ext uri="{FF2B5EF4-FFF2-40B4-BE49-F238E27FC236}">
                <a16:creationId xmlns:a16="http://schemas.microsoft.com/office/drawing/2014/main" id="{E6D41665-4246-41EC-A2B1-7F347B92607F}"/>
              </a:ext>
            </a:extLst>
          </p:cNvPr>
          <p:cNvSpPr txBox="1"/>
          <p:nvPr/>
        </p:nvSpPr>
        <p:spPr>
          <a:xfrm>
            <a:off x="38100" y="6488668"/>
            <a:ext cx="4191000" cy="369332"/>
          </a:xfrm>
          <a:prstGeom prst="rect">
            <a:avLst/>
          </a:prstGeom>
          <a:noFill/>
        </p:spPr>
        <p:txBody>
          <a:bodyPr wrap="square" rtlCol="0">
            <a:spAutoFit/>
          </a:bodyPr>
          <a:lstStyle/>
          <a:p>
            <a:r>
              <a:rPr lang="en-US" dirty="0">
                <a:solidFill>
                  <a:schemeClr val="bg1"/>
                </a:solidFill>
              </a:rPr>
              <a:t>Source: National Student Clearinghouse</a:t>
            </a:r>
          </a:p>
        </p:txBody>
      </p:sp>
      <p:cxnSp>
        <p:nvCxnSpPr>
          <p:cNvPr id="3" name="Straight Connector 2">
            <a:extLst>
              <a:ext uri="{FF2B5EF4-FFF2-40B4-BE49-F238E27FC236}">
                <a16:creationId xmlns:a16="http://schemas.microsoft.com/office/drawing/2014/main" id="{D09011A5-225C-41EA-B897-94DE4BA593D1}"/>
              </a:ext>
            </a:extLst>
          </p:cNvPr>
          <p:cNvCxnSpPr/>
          <p:nvPr/>
        </p:nvCxnSpPr>
        <p:spPr>
          <a:xfrm>
            <a:off x="7543801" y="2512130"/>
            <a:ext cx="1371600"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F4CD234-1826-4B14-8D2E-6A3BECA9738D}"/>
              </a:ext>
            </a:extLst>
          </p:cNvPr>
          <p:cNvSpPr txBox="1"/>
          <p:nvPr/>
        </p:nvSpPr>
        <p:spPr>
          <a:xfrm>
            <a:off x="8305800" y="2839977"/>
            <a:ext cx="1066800" cy="2585323"/>
          </a:xfrm>
          <a:prstGeom prst="rect">
            <a:avLst/>
          </a:prstGeom>
          <a:noFill/>
        </p:spPr>
        <p:txBody>
          <a:bodyPr wrap="square" rtlCol="0">
            <a:spAutoFit/>
          </a:bodyPr>
          <a:lstStyle/>
          <a:p>
            <a:r>
              <a:rPr lang="en-US" dirty="0"/>
              <a:t>64.1%</a:t>
            </a:r>
          </a:p>
          <a:p>
            <a:endParaRPr lang="en-US" dirty="0"/>
          </a:p>
          <a:p>
            <a:endParaRPr lang="en-US" dirty="0"/>
          </a:p>
          <a:p>
            <a:endParaRPr lang="en-US" dirty="0"/>
          </a:p>
          <a:p>
            <a:endParaRPr lang="en-US" dirty="0"/>
          </a:p>
          <a:p>
            <a:endParaRPr lang="en-US" dirty="0"/>
          </a:p>
          <a:p>
            <a:r>
              <a:rPr lang="en-US" dirty="0"/>
              <a:t>72.2%</a:t>
            </a:r>
          </a:p>
          <a:p>
            <a:endParaRPr lang="en-US" dirty="0"/>
          </a:p>
          <a:p>
            <a:endParaRPr lang="en-US" dirty="0"/>
          </a:p>
        </p:txBody>
      </p:sp>
      <p:sp>
        <p:nvSpPr>
          <p:cNvPr id="12" name="TextBox 11">
            <a:extLst>
              <a:ext uri="{FF2B5EF4-FFF2-40B4-BE49-F238E27FC236}">
                <a16:creationId xmlns:a16="http://schemas.microsoft.com/office/drawing/2014/main" id="{55B96D4C-BA73-4006-9094-012CA97DCFD2}"/>
              </a:ext>
            </a:extLst>
          </p:cNvPr>
          <p:cNvSpPr txBox="1"/>
          <p:nvPr/>
        </p:nvSpPr>
        <p:spPr>
          <a:xfrm>
            <a:off x="7496659" y="2839978"/>
            <a:ext cx="1066800" cy="2585323"/>
          </a:xfrm>
          <a:prstGeom prst="rect">
            <a:avLst/>
          </a:prstGeom>
          <a:noFill/>
        </p:spPr>
        <p:txBody>
          <a:bodyPr wrap="square" rtlCol="0">
            <a:spAutoFit/>
          </a:bodyPr>
          <a:lstStyle/>
          <a:p>
            <a:r>
              <a:rPr lang="en-US" dirty="0"/>
              <a:t>46.2%</a:t>
            </a:r>
          </a:p>
          <a:p>
            <a:endParaRPr lang="en-US" dirty="0"/>
          </a:p>
          <a:p>
            <a:endParaRPr lang="en-US" dirty="0"/>
          </a:p>
          <a:p>
            <a:endParaRPr lang="en-US" dirty="0"/>
          </a:p>
          <a:p>
            <a:endParaRPr lang="en-US" dirty="0"/>
          </a:p>
          <a:p>
            <a:endParaRPr lang="en-US" dirty="0"/>
          </a:p>
          <a:p>
            <a:r>
              <a:rPr lang="en-US" dirty="0"/>
              <a:t>49.5%</a:t>
            </a:r>
          </a:p>
          <a:p>
            <a:endParaRPr lang="en-US" dirty="0"/>
          </a:p>
          <a:p>
            <a:endParaRPr lang="en-US" dirty="0"/>
          </a:p>
        </p:txBody>
      </p:sp>
      <p:sp>
        <p:nvSpPr>
          <p:cNvPr id="7" name="Rectangle 6">
            <a:extLst>
              <a:ext uri="{FF2B5EF4-FFF2-40B4-BE49-F238E27FC236}">
                <a16:creationId xmlns:a16="http://schemas.microsoft.com/office/drawing/2014/main" id="{0FE0350C-D964-4956-AFB4-25F97F263FD2}"/>
              </a:ext>
            </a:extLst>
          </p:cNvPr>
          <p:cNvSpPr/>
          <p:nvPr/>
        </p:nvSpPr>
        <p:spPr>
          <a:xfrm>
            <a:off x="7420356" y="1600200"/>
            <a:ext cx="1597096" cy="3928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C66A560-BCB4-48BF-BA62-B76FE7D24E91}"/>
              </a:ext>
            </a:extLst>
          </p:cNvPr>
          <p:cNvSpPr>
            <a:spLocks noGrp="1"/>
          </p:cNvSpPr>
          <p:nvPr>
            <p:ph type="title"/>
          </p:nvPr>
        </p:nvSpPr>
        <p:spPr>
          <a:xfrm>
            <a:off x="457200" y="76200"/>
            <a:ext cx="8229600" cy="1020763"/>
          </a:xfrm>
        </p:spPr>
        <p:txBody>
          <a:bodyPr/>
          <a:lstStyle/>
          <a:p>
            <a:pPr algn="r" eaLnBrk="1" hangingPunct="1"/>
            <a:r>
              <a:rPr lang="en-US" altLang="en-US" sz="4000" dirty="0">
                <a:solidFill>
                  <a:schemeClr val="bg1"/>
                </a:solidFill>
              </a:rPr>
              <a:t>Tuition &amp; Required Fee History</a:t>
            </a:r>
          </a:p>
        </p:txBody>
      </p:sp>
      <p:sp>
        <p:nvSpPr>
          <p:cNvPr id="36867" name="TextBox 1">
            <a:extLst>
              <a:ext uri="{FF2B5EF4-FFF2-40B4-BE49-F238E27FC236}">
                <a16:creationId xmlns:a16="http://schemas.microsoft.com/office/drawing/2014/main" id="{2B67FDD1-F11B-495B-9A4D-E8E2D7B4A95D}"/>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16</a:t>
            </a:r>
          </a:p>
        </p:txBody>
      </p:sp>
      <p:graphicFrame>
        <p:nvGraphicFramePr>
          <p:cNvPr id="4" name="Table 3">
            <a:extLst>
              <a:ext uri="{FF2B5EF4-FFF2-40B4-BE49-F238E27FC236}">
                <a16:creationId xmlns:a16="http://schemas.microsoft.com/office/drawing/2014/main" id="{1F07CA0F-C6B2-4A06-925C-8C3622E1C918}"/>
              </a:ext>
            </a:extLst>
          </p:cNvPr>
          <p:cNvGraphicFramePr>
            <a:graphicFrameLocks noGrp="1"/>
          </p:cNvGraphicFramePr>
          <p:nvPr>
            <p:extLst>
              <p:ext uri="{D42A27DB-BD31-4B8C-83A1-F6EECF244321}">
                <p14:modId xmlns:p14="http://schemas.microsoft.com/office/powerpoint/2010/main" val="1632595836"/>
              </p:ext>
            </p:extLst>
          </p:nvPr>
        </p:nvGraphicFramePr>
        <p:xfrm>
          <a:off x="1143000" y="1371600"/>
          <a:ext cx="6544783" cy="1395413"/>
        </p:xfrm>
        <a:graphic>
          <a:graphicData uri="http://schemas.openxmlformats.org/drawingml/2006/table">
            <a:tbl>
              <a:tblPr firstRow="1" bandRow="1">
                <a:tableStyleId>{5C22544A-7EE6-4342-B048-85BDC9FD1C3A}</a:tableStyleId>
              </a:tblPr>
              <a:tblGrid>
                <a:gridCol w="1703092">
                  <a:extLst>
                    <a:ext uri="{9D8B030D-6E8A-4147-A177-3AD203B41FA5}">
                      <a16:colId xmlns:a16="http://schemas.microsoft.com/office/drawing/2014/main" val="393066598"/>
                    </a:ext>
                  </a:extLst>
                </a:gridCol>
                <a:gridCol w="880307">
                  <a:extLst>
                    <a:ext uri="{9D8B030D-6E8A-4147-A177-3AD203B41FA5}">
                      <a16:colId xmlns:a16="http://schemas.microsoft.com/office/drawing/2014/main" val="3156915393"/>
                    </a:ext>
                  </a:extLst>
                </a:gridCol>
                <a:gridCol w="990346">
                  <a:extLst>
                    <a:ext uri="{9D8B030D-6E8A-4147-A177-3AD203B41FA5}">
                      <a16:colId xmlns:a16="http://schemas.microsoft.com/office/drawing/2014/main" val="1810479019"/>
                    </a:ext>
                  </a:extLst>
                </a:gridCol>
                <a:gridCol w="990346">
                  <a:extLst>
                    <a:ext uri="{9D8B030D-6E8A-4147-A177-3AD203B41FA5}">
                      <a16:colId xmlns:a16="http://schemas.microsoft.com/office/drawing/2014/main" val="1634066254"/>
                    </a:ext>
                  </a:extLst>
                </a:gridCol>
                <a:gridCol w="990346">
                  <a:extLst>
                    <a:ext uri="{9D8B030D-6E8A-4147-A177-3AD203B41FA5}">
                      <a16:colId xmlns:a16="http://schemas.microsoft.com/office/drawing/2014/main" val="2294082624"/>
                    </a:ext>
                  </a:extLst>
                </a:gridCol>
                <a:gridCol w="990346">
                  <a:extLst>
                    <a:ext uri="{9D8B030D-6E8A-4147-A177-3AD203B41FA5}">
                      <a16:colId xmlns:a16="http://schemas.microsoft.com/office/drawing/2014/main" val="3303167080"/>
                    </a:ext>
                  </a:extLst>
                </a:gridCol>
              </a:tblGrid>
              <a:tr h="572005">
                <a:tc>
                  <a:txBody>
                    <a:bodyPr/>
                    <a:lstStyle/>
                    <a:p>
                      <a:pPr algn="ctr"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9524" marR="9524" marT="9524" marB="0"/>
                </a:tc>
                <a:tc>
                  <a:txBody>
                    <a:bodyPr/>
                    <a:lstStyle/>
                    <a:p>
                      <a:pPr algn="ctr" rtl="0" fontAlgn="ctr"/>
                      <a:r>
                        <a:rPr lang="en-US" sz="1400" u="none" strike="noStrike" dirty="0">
                          <a:effectLst/>
                        </a:rPr>
                        <a:t>FY2017-18 Increase</a:t>
                      </a:r>
                      <a:endParaRPr lang="en-US" sz="1400" b="1" i="0" u="none" strike="noStrike" dirty="0">
                        <a:solidFill>
                          <a:srgbClr val="FFFFFF"/>
                        </a:solidFill>
                        <a:effectLst/>
                        <a:latin typeface="Calibri" panose="020F0502020204030204" pitchFamily="34" charset="0"/>
                      </a:endParaRPr>
                    </a:p>
                  </a:txBody>
                  <a:tcPr marL="9524" marR="9524" marT="9524" marB="0" anchor="ctr"/>
                </a:tc>
                <a:tc>
                  <a:txBody>
                    <a:bodyPr/>
                    <a:lstStyle/>
                    <a:p>
                      <a:pPr algn="ctr" rtl="0" fontAlgn="ctr"/>
                      <a:r>
                        <a:rPr lang="en-US" sz="1400" u="none" strike="noStrike" dirty="0">
                          <a:effectLst/>
                        </a:rPr>
                        <a:t>FY2018-19 Increase</a:t>
                      </a:r>
                      <a:endParaRPr lang="en-US" sz="1400" b="1" i="0" u="none" strike="noStrike" dirty="0">
                        <a:solidFill>
                          <a:srgbClr val="FFFFFF"/>
                        </a:solidFill>
                        <a:effectLst/>
                        <a:latin typeface="Calibri" panose="020F0502020204030204" pitchFamily="34" charset="0"/>
                      </a:endParaRPr>
                    </a:p>
                  </a:txBody>
                  <a:tcPr marL="9524" marR="9524" marT="95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FY2019-20 Increase</a:t>
                      </a:r>
                      <a:endParaRPr lang="en-US" sz="1400" b="1" i="0" u="none" strike="noStrike" dirty="0">
                        <a:solidFill>
                          <a:srgbClr val="FFFFFF"/>
                        </a:solidFill>
                        <a:effectLst/>
                        <a:latin typeface="Calibri" panose="020F0502020204030204" pitchFamily="34" charset="0"/>
                      </a:endParaRPr>
                    </a:p>
                  </a:txBody>
                  <a:tcPr marL="9524" marR="9524" marT="95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FY2020-21 Increase</a:t>
                      </a:r>
                      <a:endParaRPr lang="en-US" sz="1400" b="1" i="0" u="none" strike="noStrike" dirty="0">
                        <a:solidFill>
                          <a:srgbClr val="FFFFFF"/>
                        </a:solidFill>
                        <a:effectLst/>
                        <a:latin typeface="Calibri" panose="020F0502020204030204" pitchFamily="34" charset="0"/>
                      </a:endParaRPr>
                    </a:p>
                  </a:txBody>
                  <a:tcPr marL="9524" marR="9524" marT="95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FY2021-22 Increase</a:t>
                      </a:r>
                      <a:endParaRPr lang="en-US" sz="1400" b="1" i="0" u="none" strike="noStrike" dirty="0">
                        <a:solidFill>
                          <a:srgbClr val="FFFFFF"/>
                        </a:solidFill>
                        <a:effectLst/>
                        <a:latin typeface="Calibri" panose="020F0502020204030204" pitchFamily="34" charset="0"/>
                      </a:endParaRPr>
                    </a:p>
                  </a:txBody>
                  <a:tcPr marL="9524" marR="9524" marT="9524" marB="0" anchor="ctr"/>
                </a:tc>
                <a:extLst>
                  <a:ext uri="{0D108BD9-81ED-4DB2-BD59-A6C34878D82A}">
                    <a16:rowId xmlns:a16="http://schemas.microsoft.com/office/drawing/2014/main" val="2845547140"/>
                  </a:ext>
                </a:extLst>
              </a:tr>
              <a:tr h="387164">
                <a:tc>
                  <a:txBody>
                    <a:bodyPr/>
                    <a:lstStyle/>
                    <a:p>
                      <a:pPr algn="l" rtl="0" fontAlgn="ctr"/>
                      <a:r>
                        <a:rPr lang="en-US" sz="1400" u="none" strike="noStrike" dirty="0">
                          <a:effectLst/>
                        </a:rPr>
                        <a:t>Tuition Increase</a:t>
                      </a:r>
                      <a:endParaRPr lang="en-US" sz="14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2.00%</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extLst>
                  <a:ext uri="{0D108BD9-81ED-4DB2-BD59-A6C34878D82A}">
                    <a16:rowId xmlns:a16="http://schemas.microsoft.com/office/drawing/2014/main" val="2055015493"/>
                  </a:ext>
                </a:extLst>
              </a:tr>
              <a:tr h="436243">
                <a:tc>
                  <a:txBody>
                    <a:bodyPr/>
                    <a:lstStyle/>
                    <a:p>
                      <a:pPr algn="l" rtl="0" fontAlgn="ctr"/>
                      <a:r>
                        <a:rPr lang="en-US" sz="1400" u="none" strike="noStrike" dirty="0">
                          <a:effectLst/>
                        </a:rPr>
                        <a:t>Tuition and Required Fee Increase</a:t>
                      </a:r>
                      <a:endParaRPr lang="en-US" sz="14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3.97%</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2.93%</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extLst>
                  <a:ext uri="{0D108BD9-81ED-4DB2-BD59-A6C34878D82A}">
                    <a16:rowId xmlns:a16="http://schemas.microsoft.com/office/drawing/2014/main" val="219872606"/>
                  </a:ext>
                </a:extLst>
              </a:tr>
            </a:tbl>
          </a:graphicData>
        </a:graphic>
      </p:graphicFrame>
      <p:graphicFrame>
        <p:nvGraphicFramePr>
          <p:cNvPr id="36898" name="Chart 5">
            <a:extLst>
              <a:ext uri="{FF2B5EF4-FFF2-40B4-BE49-F238E27FC236}">
                <a16:creationId xmlns:a16="http://schemas.microsoft.com/office/drawing/2014/main" id="{1D2F11FF-AF67-4DFC-B505-B61219A71D54}"/>
              </a:ext>
            </a:extLst>
          </p:cNvPr>
          <p:cNvGraphicFramePr>
            <a:graphicFrameLocks/>
          </p:cNvGraphicFramePr>
          <p:nvPr>
            <p:extLst>
              <p:ext uri="{D42A27DB-BD31-4B8C-83A1-F6EECF244321}">
                <p14:modId xmlns:p14="http://schemas.microsoft.com/office/powerpoint/2010/main" val="2563652213"/>
              </p:ext>
            </p:extLst>
          </p:nvPr>
        </p:nvGraphicFramePr>
        <p:xfrm>
          <a:off x="192088" y="2846388"/>
          <a:ext cx="8759825" cy="3603625"/>
        </p:xfrm>
        <a:graphic>
          <a:graphicData uri="http://schemas.openxmlformats.org/presentationml/2006/ole">
            <mc:AlternateContent xmlns:mc="http://schemas.openxmlformats.org/markup-compatibility/2006">
              <mc:Choice xmlns:v="urn:schemas-microsoft-com:vml" Requires="v">
                <p:oleObj spid="_x0000_s6146" name="Chart" r:id="rId4" imgW="8763006" imgH="3611816" progId="Excel.Chart.8">
                  <p:embed/>
                </p:oleObj>
              </mc:Choice>
              <mc:Fallback>
                <p:oleObj name="Chart" r:id="rId4" imgW="8763006" imgH="3611816" progId="Excel.Chart.8">
                  <p:embed/>
                  <p:pic>
                    <p:nvPicPr>
                      <p:cNvPr id="36898" name="Chart 5">
                        <a:extLst>
                          <a:ext uri="{FF2B5EF4-FFF2-40B4-BE49-F238E27FC236}">
                            <a16:creationId xmlns:a16="http://schemas.microsoft.com/office/drawing/2014/main" id="{1D2F11FF-AF67-4DFC-B505-B61219A71D54}"/>
                          </a:ext>
                        </a:extLst>
                      </p:cNvPr>
                      <p:cNvPicPr>
                        <a:picLocks noChangeArrowheads="1"/>
                      </p:cNvPicPr>
                      <p:nvPr/>
                    </p:nvPicPr>
                    <p:blipFill>
                      <a:blip r:embed="rId5"/>
                      <a:srcRect/>
                      <a:stretch>
                        <a:fillRect/>
                      </a:stretch>
                    </p:blipFill>
                    <p:spPr bwMode="auto">
                      <a:xfrm>
                        <a:off x="192088" y="2846388"/>
                        <a:ext cx="875982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3B58587-2B3C-4815-A46A-B6722DDCFAFA}"/>
              </a:ext>
            </a:extLst>
          </p:cNvPr>
          <p:cNvSpPr>
            <a:spLocks noGrp="1"/>
          </p:cNvSpPr>
          <p:nvPr>
            <p:ph type="title"/>
          </p:nvPr>
        </p:nvSpPr>
        <p:spPr>
          <a:xfrm>
            <a:off x="457200" y="152400"/>
            <a:ext cx="8229600" cy="1143000"/>
          </a:xfrm>
        </p:spPr>
        <p:txBody>
          <a:bodyPr/>
          <a:lstStyle/>
          <a:p>
            <a:pPr eaLnBrk="1" hangingPunct="1"/>
            <a:r>
              <a:rPr lang="en-US" altLang="en-US" dirty="0">
                <a:solidFill>
                  <a:schemeClr val="bg1"/>
                </a:solidFill>
              </a:rPr>
              <a:t>Tuition Calculation</a:t>
            </a:r>
          </a:p>
        </p:txBody>
      </p:sp>
      <p:graphicFrame>
        <p:nvGraphicFramePr>
          <p:cNvPr id="8" name="Table 7">
            <a:extLst>
              <a:ext uri="{FF2B5EF4-FFF2-40B4-BE49-F238E27FC236}">
                <a16:creationId xmlns:a16="http://schemas.microsoft.com/office/drawing/2014/main" id="{292BE0EC-92F0-4981-84DB-6698643BE674}"/>
              </a:ext>
            </a:extLst>
          </p:cNvPr>
          <p:cNvGraphicFramePr>
            <a:graphicFrameLocks noGrp="1"/>
          </p:cNvGraphicFramePr>
          <p:nvPr>
            <p:extLst>
              <p:ext uri="{D42A27DB-BD31-4B8C-83A1-F6EECF244321}">
                <p14:modId xmlns:p14="http://schemas.microsoft.com/office/powerpoint/2010/main" val="1616310575"/>
              </p:ext>
            </p:extLst>
          </p:nvPr>
        </p:nvGraphicFramePr>
        <p:xfrm>
          <a:off x="190500" y="1371600"/>
          <a:ext cx="8762997" cy="4800599"/>
        </p:xfrm>
        <a:graphic>
          <a:graphicData uri="http://schemas.openxmlformats.org/drawingml/2006/table">
            <a:tbl>
              <a:tblPr>
                <a:tableStyleId>{5C22544A-7EE6-4342-B048-85BDC9FD1C3A}</a:tableStyleId>
              </a:tblPr>
              <a:tblGrid>
                <a:gridCol w="1353887">
                  <a:extLst>
                    <a:ext uri="{9D8B030D-6E8A-4147-A177-3AD203B41FA5}">
                      <a16:colId xmlns:a16="http://schemas.microsoft.com/office/drawing/2014/main" val="20000"/>
                    </a:ext>
                  </a:extLst>
                </a:gridCol>
                <a:gridCol w="740911">
                  <a:extLst>
                    <a:ext uri="{9D8B030D-6E8A-4147-A177-3AD203B41FA5}">
                      <a16:colId xmlns:a16="http://schemas.microsoft.com/office/drawing/2014/main" val="20001"/>
                    </a:ext>
                  </a:extLst>
                </a:gridCol>
                <a:gridCol w="740911">
                  <a:extLst>
                    <a:ext uri="{9D8B030D-6E8A-4147-A177-3AD203B41FA5}">
                      <a16:colId xmlns:a16="http://schemas.microsoft.com/office/drawing/2014/main" val="20002"/>
                    </a:ext>
                  </a:extLst>
                </a:gridCol>
                <a:gridCol w="740911">
                  <a:extLst>
                    <a:ext uri="{9D8B030D-6E8A-4147-A177-3AD203B41FA5}">
                      <a16:colId xmlns:a16="http://schemas.microsoft.com/office/drawing/2014/main" val="20003"/>
                    </a:ext>
                  </a:extLst>
                </a:gridCol>
                <a:gridCol w="740911">
                  <a:extLst>
                    <a:ext uri="{9D8B030D-6E8A-4147-A177-3AD203B41FA5}">
                      <a16:colId xmlns:a16="http://schemas.microsoft.com/office/drawing/2014/main" val="20004"/>
                    </a:ext>
                  </a:extLst>
                </a:gridCol>
                <a:gridCol w="740911">
                  <a:extLst>
                    <a:ext uri="{9D8B030D-6E8A-4147-A177-3AD203B41FA5}">
                      <a16:colId xmlns:a16="http://schemas.microsoft.com/office/drawing/2014/main" val="20005"/>
                    </a:ext>
                  </a:extLst>
                </a:gridCol>
                <a:gridCol w="740911">
                  <a:extLst>
                    <a:ext uri="{9D8B030D-6E8A-4147-A177-3AD203B41FA5}">
                      <a16:colId xmlns:a16="http://schemas.microsoft.com/office/drawing/2014/main" val="20006"/>
                    </a:ext>
                  </a:extLst>
                </a:gridCol>
                <a:gridCol w="740911">
                  <a:extLst>
                    <a:ext uri="{9D8B030D-6E8A-4147-A177-3AD203B41FA5}">
                      <a16:colId xmlns:a16="http://schemas.microsoft.com/office/drawing/2014/main" val="20007"/>
                    </a:ext>
                  </a:extLst>
                </a:gridCol>
                <a:gridCol w="740911">
                  <a:extLst>
                    <a:ext uri="{9D8B030D-6E8A-4147-A177-3AD203B41FA5}">
                      <a16:colId xmlns:a16="http://schemas.microsoft.com/office/drawing/2014/main" val="20008"/>
                    </a:ext>
                  </a:extLst>
                </a:gridCol>
                <a:gridCol w="740911">
                  <a:extLst>
                    <a:ext uri="{9D8B030D-6E8A-4147-A177-3AD203B41FA5}">
                      <a16:colId xmlns:a16="http://schemas.microsoft.com/office/drawing/2014/main" val="20009"/>
                    </a:ext>
                  </a:extLst>
                </a:gridCol>
                <a:gridCol w="740911">
                  <a:extLst>
                    <a:ext uri="{9D8B030D-6E8A-4147-A177-3AD203B41FA5}">
                      <a16:colId xmlns:a16="http://schemas.microsoft.com/office/drawing/2014/main" val="20010"/>
                    </a:ext>
                  </a:extLst>
                </a:gridCol>
              </a:tblGrid>
              <a:tr h="469979">
                <a:tc gridSpan="11">
                  <a:txBody>
                    <a:bodyPr/>
                    <a:lstStyle/>
                    <a:p>
                      <a:pPr algn="ctr" rtl="0" fontAlgn="b"/>
                      <a:r>
                        <a:rPr lang="en-US" sz="2000" b="1" i="0" u="none" strike="noStrike" dirty="0">
                          <a:solidFill>
                            <a:srgbClr val="FFFFFF"/>
                          </a:solidFill>
                          <a:effectLst/>
                          <a:latin typeface="Calibri" panose="020F0502020204030204" pitchFamily="34" charset="0"/>
                        </a:rPr>
                        <a:t>Fall 2021 Tuition and Required Fees (Per Semester)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114160">
                <a:tc>
                  <a:txBody>
                    <a:bodyPr/>
                    <a:lstStyle/>
                    <a:p>
                      <a:pPr algn="l"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In-State Undergrad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Out-of-State Undergrad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  In-State 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Out-of-State 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Upper Division (Nursing &amp; Engineering) In-State Undergrad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Upper Division (Nursing &amp; Engineering) Out-of-State Undergrad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Nursing In-State 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Nursing Out-of-State 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Speech Pathology Program   In-State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Speech Pathology Program Out-of-State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436288">
                <a:tc>
                  <a:txBody>
                    <a:bodyPr/>
                    <a:lstStyle/>
                    <a:p>
                      <a:pPr algn="l" rtl="0" fontAlgn="b"/>
                      <a:r>
                        <a:rPr lang="en-US" sz="1200" b="0" i="0" u="none" strike="noStrike" dirty="0">
                          <a:solidFill>
                            <a:srgbClr val="000000"/>
                          </a:solidFill>
                          <a:effectLst/>
                          <a:latin typeface="Calibri" panose="020F0502020204030204" pitchFamily="34" charset="0"/>
                        </a:rPr>
                        <a:t>  Education &amp;     </a:t>
                      </a:r>
                    </a:p>
                    <a:p>
                      <a:pPr algn="l" rtl="0" fontAlgn="b"/>
                      <a:r>
                        <a:rPr lang="en-US" sz="1200" b="0" i="0" u="none" strike="noStrike" dirty="0">
                          <a:solidFill>
                            <a:srgbClr val="000000"/>
                          </a:solidFill>
                          <a:effectLst/>
                          <a:latin typeface="Calibri" panose="020F0502020204030204" pitchFamily="34" charset="0"/>
                        </a:rPr>
                        <a:t>  General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$5,092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$10,284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$5,206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$10,512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$8,018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$16,136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$8,132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$16,364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$9,664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$19,428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16688">
                <a:tc>
                  <a:txBody>
                    <a:bodyPr/>
                    <a:lstStyle/>
                    <a:p>
                      <a:pPr algn="l" rtl="0" fontAlgn="b"/>
                      <a:r>
                        <a:rPr lang="en-US" sz="1200" b="0" i="0" u="none" strike="noStrike" dirty="0">
                          <a:solidFill>
                            <a:srgbClr val="000000"/>
                          </a:solidFill>
                          <a:effectLst/>
                          <a:latin typeface="Calibri" panose="020F0502020204030204" pitchFamily="34" charset="0"/>
                        </a:rPr>
                        <a:t>  Plant Improvement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436288">
                <a:tc>
                  <a:txBody>
                    <a:bodyPr/>
                    <a:lstStyle/>
                    <a:p>
                      <a:pPr algn="l" rtl="0" fontAlgn="b"/>
                      <a:r>
                        <a:rPr lang="en-US" sz="1200" b="1" i="0" u="none" strike="noStrike" dirty="0">
                          <a:solidFill>
                            <a:srgbClr val="000000"/>
                          </a:solidFill>
                          <a:effectLst/>
                          <a:latin typeface="Calibri" panose="020F0502020204030204" pitchFamily="34" charset="0"/>
                        </a:rPr>
                        <a:t>  Total Tuition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$5,192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$10,384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$5,306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$10,612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$8,118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$16,236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$8,232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$16,464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$9,764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$19,528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4"/>
                  </a:ext>
                </a:extLst>
              </a:tr>
              <a:tr h="264847">
                <a:tc>
                  <a:txBody>
                    <a:bodyPr/>
                    <a:lstStyle/>
                    <a:p>
                      <a:pPr algn="l" rtl="0" fontAlgn="b"/>
                      <a:r>
                        <a:rPr lang="en-US" sz="1200" b="0" i="0" u="none" strike="noStrike" dirty="0">
                          <a:solidFill>
                            <a:srgbClr val="000000"/>
                          </a:solidFill>
                          <a:effectLst/>
                          <a:latin typeface="Calibri" panose="020F0502020204030204" pitchFamily="34" charset="0"/>
                        </a:rPr>
                        <a:t>  Registration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389519">
                <a:tc>
                  <a:txBody>
                    <a:bodyPr/>
                    <a:lstStyle/>
                    <a:p>
                      <a:pPr algn="l" rtl="0" fontAlgn="b"/>
                      <a:r>
                        <a:rPr lang="en-US" sz="1200" b="0" i="0" u="none" strike="noStrike" dirty="0">
                          <a:solidFill>
                            <a:srgbClr val="000000"/>
                          </a:solidFill>
                          <a:effectLst/>
                          <a:latin typeface="Calibri" panose="020F0502020204030204" pitchFamily="34" charset="0"/>
                        </a:rPr>
                        <a:t>  Student Activity Fee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436288">
                <a:tc>
                  <a:txBody>
                    <a:bodyPr/>
                    <a:lstStyle/>
                    <a:p>
                      <a:pPr algn="l" rtl="0" fontAlgn="b"/>
                      <a:r>
                        <a:rPr lang="en-US" sz="1200" b="0" i="0" u="none" strike="noStrike" dirty="0">
                          <a:solidFill>
                            <a:srgbClr val="000000"/>
                          </a:solidFill>
                          <a:effectLst/>
                          <a:latin typeface="Calibri" panose="020F0502020204030204" pitchFamily="34" charset="0"/>
                        </a:rPr>
                        <a:t>  Information Tech. </a:t>
                      </a:r>
                    </a:p>
                    <a:p>
                      <a:pPr algn="l" rtl="0" fontAlgn="b"/>
                      <a:r>
                        <a:rPr lang="en-US" sz="1200" b="0" i="0" u="none" strike="noStrike" dirty="0">
                          <a:solidFill>
                            <a:srgbClr val="000000"/>
                          </a:solidFill>
                          <a:effectLst/>
                          <a:latin typeface="Calibri" panose="020F0502020204030204" pitchFamily="34" charset="0"/>
                        </a:rPr>
                        <a:t>  Fee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436288">
                <a:tc>
                  <a:txBody>
                    <a:bodyPr/>
                    <a:lstStyle/>
                    <a:p>
                      <a:pPr algn="l" rtl="0" fontAlgn="b"/>
                      <a:r>
                        <a:rPr lang="en-US" sz="1200" b="0" i="0" u="none" strike="noStrike" dirty="0">
                          <a:solidFill>
                            <a:srgbClr val="000000"/>
                          </a:solidFill>
                          <a:effectLst/>
                          <a:latin typeface="Calibri" panose="020F0502020204030204" pitchFamily="34" charset="0"/>
                        </a:rPr>
                        <a:t>  Facility Fee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500254">
                <a:tc>
                  <a:txBody>
                    <a:bodyPr/>
                    <a:lstStyle/>
                    <a:p>
                      <a:pPr algn="l" rtl="0" fontAlgn="b"/>
                      <a:r>
                        <a:rPr lang="en-US" sz="1200" b="1" i="0" u="none" strike="noStrike" dirty="0">
                          <a:solidFill>
                            <a:srgbClr val="000000"/>
                          </a:solidFill>
                          <a:effectLst/>
                          <a:latin typeface="Calibri" panose="020F0502020204030204" pitchFamily="34" charset="0"/>
                        </a:rPr>
                        <a:t>  Total Tuition and </a:t>
                      </a:r>
                    </a:p>
                    <a:p>
                      <a:pPr algn="l" rtl="0" fontAlgn="b"/>
                      <a:r>
                        <a:rPr lang="en-US" sz="1200" b="1" i="0" u="none" strike="noStrike" dirty="0">
                          <a:solidFill>
                            <a:srgbClr val="000000"/>
                          </a:solidFill>
                          <a:effectLst/>
                          <a:latin typeface="Calibri" panose="020F0502020204030204" pitchFamily="34" charset="0"/>
                        </a:rPr>
                        <a:t>  Required Fees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$5,580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$10,772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$5,694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$11,000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$8,506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$16,624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$8,620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$16,852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$10,152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$19,916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9"/>
                  </a:ext>
                </a:extLst>
              </a:tr>
            </a:tbl>
          </a:graphicData>
        </a:graphic>
      </p:graphicFrame>
      <p:sp>
        <p:nvSpPr>
          <p:cNvPr id="39039" name="TextBox 6">
            <a:extLst>
              <a:ext uri="{FF2B5EF4-FFF2-40B4-BE49-F238E27FC236}">
                <a16:creationId xmlns:a16="http://schemas.microsoft.com/office/drawing/2014/main" id="{1052B920-3BB1-4480-A78D-303A182EDF93}"/>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E6963BE-A36D-4C25-AC46-EF7AF9820BEA}"/>
              </a:ext>
            </a:extLst>
          </p:cNvPr>
          <p:cNvSpPr>
            <a:spLocks noGrp="1"/>
          </p:cNvSpPr>
          <p:nvPr>
            <p:ph type="title"/>
          </p:nvPr>
        </p:nvSpPr>
        <p:spPr>
          <a:xfrm>
            <a:off x="457200" y="76200"/>
            <a:ext cx="8229600" cy="1143000"/>
          </a:xfrm>
        </p:spPr>
        <p:txBody>
          <a:bodyPr/>
          <a:lstStyle/>
          <a:p>
            <a:pPr eaLnBrk="1" hangingPunct="1"/>
            <a:r>
              <a:rPr lang="en-US" altLang="en-US" dirty="0">
                <a:solidFill>
                  <a:schemeClr val="bg1"/>
                </a:solidFill>
              </a:rPr>
              <a:t>Scholarships &amp; Grants</a:t>
            </a:r>
          </a:p>
        </p:txBody>
      </p:sp>
      <p:sp>
        <p:nvSpPr>
          <p:cNvPr id="40963" name="TextBox 4">
            <a:extLst>
              <a:ext uri="{FF2B5EF4-FFF2-40B4-BE49-F238E27FC236}">
                <a16:creationId xmlns:a16="http://schemas.microsoft.com/office/drawing/2014/main" id="{83E5A152-C0C9-4BCA-8553-7DFDBE5C40B5}"/>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18</a:t>
            </a:r>
          </a:p>
        </p:txBody>
      </p:sp>
      <p:sp>
        <p:nvSpPr>
          <p:cNvPr id="40965" name="Rectangle 316">
            <a:extLst>
              <a:ext uri="{FF2B5EF4-FFF2-40B4-BE49-F238E27FC236}">
                <a16:creationId xmlns:a16="http://schemas.microsoft.com/office/drawing/2014/main" id="{E505A88A-8191-4A0C-948A-4519A0112EB3}"/>
              </a:ext>
            </a:extLst>
          </p:cNvPr>
          <p:cNvSpPr>
            <a:spLocks noChangeArrowheads="1"/>
          </p:cNvSpPr>
          <p:nvPr/>
        </p:nvSpPr>
        <p:spPr bwMode="auto">
          <a:xfrm>
            <a:off x="4946650" y="5783263"/>
            <a:ext cx="14906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                   994 </a:t>
            </a:r>
            <a:endParaRPr lang="en-US" altLang="en-US" sz="1800" dirty="0"/>
          </a:p>
        </p:txBody>
      </p:sp>
      <p:graphicFrame>
        <p:nvGraphicFramePr>
          <p:cNvPr id="2" name="Table 2">
            <a:extLst>
              <a:ext uri="{FF2B5EF4-FFF2-40B4-BE49-F238E27FC236}">
                <a16:creationId xmlns:a16="http://schemas.microsoft.com/office/drawing/2014/main" id="{D85C30FC-22D8-48E3-BE40-5812093DF2B7}"/>
              </a:ext>
            </a:extLst>
          </p:cNvPr>
          <p:cNvGraphicFramePr>
            <a:graphicFrameLocks noGrp="1"/>
          </p:cNvGraphicFramePr>
          <p:nvPr>
            <p:extLst>
              <p:ext uri="{D42A27DB-BD31-4B8C-83A1-F6EECF244321}">
                <p14:modId xmlns:p14="http://schemas.microsoft.com/office/powerpoint/2010/main" val="1881472477"/>
              </p:ext>
            </p:extLst>
          </p:nvPr>
        </p:nvGraphicFramePr>
        <p:xfrm>
          <a:off x="533401" y="1371601"/>
          <a:ext cx="7467601" cy="4993639"/>
        </p:xfrm>
        <a:graphic>
          <a:graphicData uri="http://schemas.openxmlformats.org/drawingml/2006/table">
            <a:tbl>
              <a:tblPr firstRow="1" bandRow="1">
                <a:tableStyleId>{5C22544A-7EE6-4342-B048-85BDC9FD1C3A}</a:tableStyleId>
              </a:tblPr>
              <a:tblGrid>
                <a:gridCol w="3567222">
                  <a:extLst>
                    <a:ext uri="{9D8B030D-6E8A-4147-A177-3AD203B41FA5}">
                      <a16:colId xmlns:a16="http://schemas.microsoft.com/office/drawing/2014/main" val="806775568"/>
                    </a:ext>
                  </a:extLst>
                </a:gridCol>
                <a:gridCol w="1387916">
                  <a:extLst>
                    <a:ext uri="{9D8B030D-6E8A-4147-A177-3AD203B41FA5}">
                      <a16:colId xmlns:a16="http://schemas.microsoft.com/office/drawing/2014/main" val="4189399682"/>
                    </a:ext>
                  </a:extLst>
                </a:gridCol>
                <a:gridCol w="2512463">
                  <a:extLst>
                    <a:ext uri="{9D8B030D-6E8A-4147-A177-3AD203B41FA5}">
                      <a16:colId xmlns:a16="http://schemas.microsoft.com/office/drawing/2014/main" val="3034404131"/>
                    </a:ext>
                  </a:extLst>
                </a:gridCol>
              </a:tblGrid>
              <a:tr h="298633">
                <a:tc>
                  <a:txBody>
                    <a:bodyPr/>
                    <a:lstStyle/>
                    <a:p>
                      <a:r>
                        <a:rPr lang="en-US" sz="2000" b="1" dirty="0"/>
                        <a:t>FY20-21 Aid</a:t>
                      </a:r>
                    </a:p>
                  </a:txBody>
                  <a:tcPr/>
                </a:tc>
                <a:tc>
                  <a:txBody>
                    <a:bodyPr/>
                    <a:lstStyle/>
                    <a:p>
                      <a:pPr algn="r"/>
                      <a:r>
                        <a:rPr lang="en-US" sz="1600" dirty="0"/>
                        <a:t>Students</a:t>
                      </a:r>
                    </a:p>
                  </a:txBody>
                  <a:tcPr/>
                </a:tc>
                <a:tc>
                  <a:txBody>
                    <a:bodyPr/>
                    <a:lstStyle/>
                    <a:p>
                      <a:pPr algn="r"/>
                      <a:r>
                        <a:rPr lang="en-US" sz="1600" dirty="0"/>
                        <a:t>Amount</a:t>
                      </a:r>
                    </a:p>
                  </a:txBody>
                  <a:tcPr/>
                </a:tc>
                <a:extLst>
                  <a:ext uri="{0D108BD9-81ED-4DB2-BD59-A6C34878D82A}">
                    <a16:rowId xmlns:a16="http://schemas.microsoft.com/office/drawing/2014/main" val="166904887"/>
                  </a:ext>
                </a:extLst>
              </a:tr>
              <a:tr h="298633">
                <a:tc>
                  <a:txBody>
                    <a:bodyPr/>
                    <a:lstStyle/>
                    <a:p>
                      <a:r>
                        <a:rPr lang="en-US" sz="1400" dirty="0"/>
                        <a:t>Federal Pell Grant</a:t>
                      </a:r>
                    </a:p>
                  </a:txBody>
                  <a:tcPr/>
                </a:tc>
                <a:tc>
                  <a:txBody>
                    <a:bodyPr/>
                    <a:lstStyle/>
                    <a:p>
                      <a:pPr algn="r"/>
                      <a:r>
                        <a:rPr lang="en-US" sz="1600" dirty="0"/>
                        <a:t>1,770</a:t>
                      </a:r>
                    </a:p>
                  </a:txBody>
                  <a:tcPr/>
                </a:tc>
                <a:tc>
                  <a:txBody>
                    <a:bodyPr/>
                    <a:lstStyle/>
                    <a:p>
                      <a:pPr algn="r"/>
                      <a:r>
                        <a:rPr lang="en-US" sz="1600" dirty="0"/>
                        <a:t>$8,716,588</a:t>
                      </a:r>
                    </a:p>
                  </a:txBody>
                  <a:tcPr/>
                </a:tc>
                <a:extLst>
                  <a:ext uri="{0D108BD9-81ED-4DB2-BD59-A6C34878D82A}">
                    <a16:rowId xmlns:a16="http://schemas.microsoft.com/office/drawing/2014/main" val="124686224"/>
                  </a:ext>
                </a:extLst>
              </a:tr>
              <a:tr h="298633">
                <a:tc>
                  <a:txBody>
                    <a:bodyPr/>
                    <a:lstStyle/>
                    <a:p>
                      <a:r>
                        <a:rPr lang="en-US" sz="1400" dirty="0"/>
                        <a:t>Federal SEOG</a:t>
                      </a:r>
                    </a:p>
                  </a:txBody>
                  <a:tcPr/>
                </a:tc>
                <a:tc>
                  <a:txBody>
                    <a:bodyPr/>
                    <a:lstStyle/>
                    <a:p>
                      <a:pPr algn="r"/>
                      <a:r>
                        <a:rPr lang="en-US" sz="1600" dirty="0"/>
                        <a:t>240</a:t>
                      </a:r>
                    </a:p>
                  </a:txBody>
                  <a:tcPr/>
                </a:tc>
                <a:tc>
                  <a:txBody>
                    <a:bodyPr/>
                    <a:lstStyle/>
                    <a:p>
                      <a:pPr algn="r"/>
                      <a:r>
                        <a:rPr lang="en-US" sz="1600" dirty="0"/>
                        <a:t>$202,005</a:t>
                      </a:r>
                    </a:p>
                  </a:txBody>
                  <a:tcPr/>
                </a:tc>
                <a:extLst>
                  <a:ext uri="{0D108BD9-81ED-4DB2-BD59-A6C34878D82A}">
                    <a16:rowId xmlns:a16="http://schemas.microsoft.com/office/drawing/2014/main" val="2738878930"/>
                  </a:ext>
                </a:extLst>
              </a:tr>
              <a:tr h="287125">
                <a:tc>
                  <a:txBody>
                    <a:bodyPr/>
                    <a:lstStyle/>
                    <a:p>
                      <a:r>
                        <a:rPr lang="en-US" sz="1400" dirty="0"/>
                        <a:t>HRSA Federal Nursing Grant</a:t>
                      </a:r>
                    </a:p>
                  </a:txBody>
                  <a:tcPr/>
                </a:tc>
                <a:tc>
                  <a:txBody>
                    <a:bodyPr/>
                    <a:lstStyle/>
                    <a:p>
                      <a:pPr algn="r"/>
                      <a:r>
                        <a:rPr lang="en-US" sz="1600" dirty="0"/>
                        <a:t>27</a:t>
                      </a:r>
                    </a:p>
                  </a:txBody>
                  <a:tcPr/>
                </a:tc>
                <a:tc>
                  <a:txBody>
                    <a:bodyPr/>
                    <a:lstStyle/>
                    <a:p>
                      <a:pPr algn="r"/>
                      <a:r>
                        <a:rPr lang="en-US" sz="1600" dirty="0"/>
                        <a:t>$214,173</a:t>
                      </a:r>
                    </a:p>
                  </a:txBody>
                  <a:tcPr/>
                </a:tc>
                <a:extLst>
                  <a:ext uri="{0D108BD9-81ED-4DB2-BD59-A6C34878D82A}">
                    <a16:rowId xmlns:a16="http://schemas.microsoft.com/office/drawing/2014/main" val="108244790"/>
                  </a:ext>
                </a:extLst>
              </a:tr>
              <a:tr h="289737">
                <a:tc>
                  <a:txBody>
                    <a:bodyPr/>
                    <a:lstStyle/>
                    <a:p>
                      <a:r>
                        <a:rPr lang="en-US" sz="1400" dirty="0"/>
                        <a:t>Vocational Rehabilitation Grant</a:t>
                      </a:r>
                    </a:p>
                  </a:txBody>
                  <a:tcPr/>
                </a:tc>
                <a:tc>
                  <a:txBody>
                    <a:bodyPr/>
                    <a:lstStyle/>
                    <a:p>
                      <a:pPr algn="r"/>
                      <a:r>
                        <a:rPr lang="en-US" sz="1600" dirty="0"/>
                        <a:t>19</a:t>
                      </a:r>
                    </a:p>
                  </a:txBody>
                  <a:tcPr/>
                </a:tc>
                <a:tc>
                  <a:txBody>
                    <a:bodyPr/>
                    <a:lstStyle/>
                    <a:p>
                      <a:pPr algn="r"/>
                      <a:r>
                        <a:rPr lang="en-US" sz="1600" dirty="0"/>
                        <a:t>$130,729</a:t>
                      </a:r>
                    </a:p>
                  </a:txBody>
                  <a:tcPr/>
                </a:tc>
                <a:extLst>
                  <a:ext uri="{0D108BD9-81ED-4DB2-BD59-A6C34878D82A}">
                    <a16:rowId xmlns:a16="http://schemas.microsoft.com/office/drawing/2014/main" val="839591242"/>
                  </a:ext>
                </a:extLst>
              </a:tr>
              <a:tr h="298633">
                <a:tc>
                  <a:txBody>
                    <a:bodyPr/>
                    <a:lstStyle/>
                    <a:p>
                      <a:r>
                        <a:rPr lang="en-US" sz="1400" b="1" dirty="0">
                          <a:solidFill>
                            <a:schemeClr val="bg1"/>
                          </a:solidFill>
                        </a:rPr>
                        <a:t>Federal Grants and Scholarships</a:t>
                      </a:r>
                    </a:p>
                  </a:txBody>
                  <a:tcPr>
                    <a:solidFill>
                      <a:schemeClr val="tx2">
                        <a:lumMod val="60000"/>
                        <a:lumOff val="40000"/>
                      </a:schemeClr>
                    </a:solidFill>
                  </a:tcPr>
                </a:tc>
                <a:tc>
                  <a:txBody>
                    <a:bodyPr/>
                    <a:lstStyle/>
                    <a:p>
                      <a:pPr algn="r"/>
                      <a:r>
                        <a:rPr lang="en-US" sz="1600" b="1" dirty="0">
                          <a:solidFill>
                            <a:schemeClr val="bg1"/>
                          </a:solidFill>
                        </a:rPr>
                        <a:t>2,056</a:t>
                      </a:r>
                    </a:p>
                  </a:txBody>
                  <a:tcPr>
                    <a:solidFill>
                      <a:schemeClr val="tx2">
                        <a:lumMod val="60000"/>
                        <a:lumOff val="40000"/>
                      </a:schemeClr>
                    </a:solidFill>
                  </a:tcPr>
                </a:tc>
                <a:tc>
                  <a:txBody>
                    <a:bodyPr/>
                    <a:lstStyle/>
                    <a:p>
                      <a:pPr algn="r"/>
                      <a:r>
                        <a:rPr lang="en-US" sz="1600" b="1" dirty="0">
                          <a:solidFill>
                            <a:schemeClr val="bg1"/>
                          </a:solidFill>
                        </a:rPr>
                        <a:t>$9,263,495</a:t>
                      </a:r>
                    </a:p>
                  </a:txBody>
                  <a:tcPr>
                    <a:solidFill>
                      <a:schemeClr val="tx2">
                        <a:lumMod val="60000"/>
                        <a:lumOff val="40000"/>
                      </a:schemeClr>
                    </a:solidFill>
                  </a:tcPr>
                </a:tc>
                <a:extLst>
                  <a:ext uri="{0D108BD9-81ED-4DB2-BD59-A6C34878D82A}">
                    <a16:rowId xmlns:a16="http://schemas.microsoft.com/office/drawing/2014/main" val="313722154"/>
                  </a:ext>
                </a:extLst>
              </a:tr>
              <a:tr h="0">
                <a:tc>
                  <a:txBody>
                    <a:bodyPr/>
                    <a:lstStyle/>
                    <a:p>
                      <a:endParaRPr lang="en-US" sz="100" dirty="0"/>
                    </a:p>
                  </a:txBody>
                  <a:tcPr>
                    <a:noFill/>
                  </a:tcPr>
                </a:tc>
                <a:tc>
                  <a:txBody>
                    <a:bodyPr/>
                    <a:lstStyle/>
                    <a:p>
                      <a:pPr algn="r"/>
                      <a:endParaRPr lang="en-US" sz="200" dirty="0"/>
                    </a:p>
                  </a:txBody>
                  <a:tcPr>
                    <a:noFill/>
                  </a:tcPr>
                </a:tc>
                <a:tc>
                  <a:txBody>
                    <a:bodyPr/>
                    <a:lstStyle/>
                    <a:p>
                      <a:pPr algn="r"/>
                      <a:endParaRPr lang="en-US" sz="200" dirty="0"/>
                    </a:p>
                  </a:txBody>
                  <a:tcPr>
                    <a:noFill/>
                  </a:tcPr>
                </a:tc>
                <a:extLst>
                  <a:ext uri="{0D108BD9-81ED-4DB2-BD59-A6C34878D82A}">
                    <a16:rowId xmlns:a16="http://schemas.microsoft.com/office/drawing/2014/main" val="3600919207"/>
                  </a:ext>
                </a:extLst>
              </a:tr>
              <a:tr h="298633">
                <a:tc>
                  <a:txBody>
                    <a:bodyPr/>
                    <a:lstStyle/>
                    <a:p>
                      <a:r>
                        <a:rPr lang="en-US" sz="1400" dirty="0"/>
                        <a:t>Life and Hope Scholarship</a:t>
                      </a:r>
                    </a:p>
                  </a:txBody>
                  <a:tcPr/>
                </a:tc>
                <a:tc>
                  <a:txBody>
                    <a:bodyPr/>
                    <a:lstStyle/>
                    <a:p>
                      <a:pPr algn="r"/>
                      <a:r>
                        <a:rPr lang="en-US" sz="1600" dirty="0"/>
                        <a:t>1393</a:t>
                      </a:r>
                    </a:p>
                  </a:txBody>
                  <a:tcPr/>
                </a:tc>
                <a:tc>
                  <a:txBody>
                    <a:bodyPr/>
                    <a:lstStyle/>
                    <a:p>
                      <a:pPr algn="r"/>
                      <a:r>
                        <a:rPr lang="en-US" sz="1600" dirty="0"/>
                        <a:t>$6,645,564</a:t>
                      </a:r>
                    </a:p>
                  </a:txBody>
                  <a:tcPr/>
                </a:tc>
                <a:extLst>
                  <a:ext uri="{0D108BD9-81ED-4DB2-BD59-A6C34878D82A}">
                    <a16:rowId xmlns:a16="http://schemas.microsoft.com/office/drawing/2014/main" val="2576083502"/>
                  </a:ext>
                </a:extLst>
              </a:tr>
              <a:tr h="298633">
                <a:tc>
                  <a:txBody>
                    <a:bodyPr/>
                    <a:lstStyle/>
                    <a:p>
                      <a:r>
                        <a:rPr lang="en-US" sz="1400" dirty="0"/>
                        <a:t>Palmetto Fellows</a:t>
                      </a:r>
                    </a:p>
                  </a:txBody>
                  <a:tcPr/>
                </a:tc>
                <a:tc>
                  <a:txBody>
                    <a:bodyPr/>
                    <a:lstStyle/>
                    <a:p>
                      <a:pPr algn="r"/>
                      <a:r>
                        <a:rPr lang="en-US" sz="1600" dirty="0"/>
                        <a:t>83</a:t>
                      </a:r>
                    </a:p>
                  </a:txBody>
                  <a:tcPr/>
                </a:tc>
                <a:tc>
                  <a:txBody>
                    <a:bodyPr/>
                    <a:lstStyle/>
                    <a:p>
                      <a:pPr algn="r"/>
                      <a:r>
                        <a:rPr lang="en-US" sz="1600" dirty="0"/>
                        <a:t>$637,465</a:t>
                      </a:r>
                    </a:p>
                  </a:txBody>
                  <a:tcPr/>
                </a:tc>
                <a:extLst>
                  <a:ext uri="{0D108BD9-81ED-4DB2-BD59-A6C34878D82A}">
                    <a16:rowId xmlns:a16="http://schemas.microsoft.com/office/drawing/2014/main" val="639391997"/>
                  </a:ext>
                </a:extLst>
              </a:tr>
              <a:tr h="298633">
                <a:tc>
                  <a:txBody>
                    <a:bodyPr/>
                    <a:lstStyle/>
                    <a:p>
                      <a:r>
                        <a:rPr lang="en-US" sz="1400" dirty="0"/>
                        <a:t>National Guard Assistance Grants</a:t>
                      </a:r>
                    </a:p>
                  </a:txBody>
                  <a:tcPr/>
                </a:tc>
                <a:tc>
                  <a:txBody>
                    <a:bodyPr/>
                    <a:lstStyle/>
                    <a:p>
                      <a:pPr algn="r"/>
                      <a:r>
                        <a:rPr lang="en-US" sz="1600" dirty="0"/>
                        <a:t>64</a:t>
                      </a:r>
                    </a:p>
                  </a:txBody>
                  <a:tcPr/>
                </a:tc>
                <a:tc>
                  <a:txBody>
                    <a:bodyPr/>
                    <a:lstStyle/>
                    <a:p>
                      <a:pPr algn="r"/>
                      <a:r>
                        <a:rPr lang="en-US" sz="1600" dirty="0"/>
                        <a:t>$529,879</a:t>
                      </a:r>
                    </a:p>
                  </a:txBody>
                  <a:tcPr/>
                </a:tc>
                <a:extLst>
                  <a:ext uri="{0D108BD9-81ED-4DB2-BD59-A6C34878D82A}">
                    <a16:rowId xmlns:a16="http://schemas.microsoft.com/office/drawing/2014/main" val="44207974"/>
                  </a:ext>
                </a:extLst>
              </a:tr>
              <a:tr h="287125">
                <a:tc>
                  <a:txBody>
                    <a:bodyPr/>
                    <a:lstStyle/>
                    <a:p>
                      <a:r>
                        <a:rPr lang="en-US" sz="1400" dirty="0"/>
                        <a:t>SC Need Based Grant</a:t>
                      </a:r>
                    </a:p>
                  </a:txBody>
                  <a:tcPr/>
                </a:tc>
                <a:tc>
                  <a:txBody>
                    <a:bodyPr/>
                    <a:lstStyle/>
                    <a:p>
                      <a:pPr algn="r"/>
                      <a:r>
                        <a:rPr lang="en-US" sz="1600" dirty="0"/>
                        <a:t>757</a:t>
                      </a:r>
                    </a:p>
                  </a:txBody>
                  <a:tcPr/>
                </a:tc>
                <a:tc>
                  <a:txBody>
                    <a:bodyPr/>
                    <a:lstStyle/>
                    <a:p>
                      <a:pPr algn="r"/>
                      <a:r>
                        <a:rPr lang="en-US" sz="1600" dirty="0"/>
                        <a:t>$1,315,206</a:t>
                      </a:r>
                    </a:p>
                  </a:txBody>
                  <a:tcPr/>
                </a:tc>
                <a:extLst>
                  <a:ext uri="{0D108BD9-81ED-4DB2-BD59-A6C34878D82A}">
                    <a16:rowId xmlns:a16="http://schemas.microsoft.com/office/drawing/2014/main" val="2789858059"/>
                  </a:ext>
                </a:extLst>
              </a:tr>
              <a:tr h="298633">
                <a:tc>
                  <a:txBody>
                    <a:bodyPr/>
                    <a:lstStyle/>
                    <a:p>
                      <a:r>
                        <a:rPr lang="en-US" sz="1400" b="1" dirty="0">
                          <a:solidFill>
                            <a:schemeClr val="bg1"/>
                          </a:solidFill>
                        </a:rPr>
                        <a:t>Lottery and State Grants and Scholarships</a:t>
                      </a:r>
                    </a:p>
                  </a:txBody>
                  <a:tcPr>
                    <a:solidFill>
                      <a:schemeClr val="tx2">
                        <a:lumMod val="60000"/>
                        <a:lumOff val="40000"/>
                      </a:schemeClr>
                    </a:solidFill>
                  </a:tcPr>
                </a:tc>
                <a:tc>
                  <a:txBody>
                    <a:bodyPr/>
                    <a:lstStyle/>
                    <a:p>
                      <a:pPr algn="r"/>
                      <a:r>
                        <a:rPr lang="en-US" sz="1600" b="1" dirty="0">
                          <a:solidFill>
                            <a:schemeClr val="bg1"/>
                          </a:solidFill>
                        </a:rPr>
                        <a:t>2,297</a:t>
                      </a:r>
                    </a:p>
                  </a:txBody>
                  <a:tcPr>
                    <a:solidFill>
                      <a:schemeClr val="tx2">
                        <a:lumMod val="60000"/>
                        <a:lumOff val="40000"/>
                      </a:schemeClr>
                    </a:solidFill>
                  </a:tcPr>
                </a:tc>
                <a:tc>
                  <a:txBody>
                    <a:bodyPr/>
                    <a:lstStyle/>
                    <a:p>
                      <a:pPr algn="r"/>
                      <a:r>
                        <a:rPr lang="en-US" sz="1600" b="1" dirty="0">
                          <a:solidFill>
                            <a:schemeClr val="bg1"/>
                          </a:solidFill>
                        </a:rPr>
                        <a:t>$9,128,114</a:t>
                      </a:r>
                    </a:p>
                  </a:txBody>
                  <a:tcPr>
                    <a:solidFill>
                      <a:schemeClr val="tx2">
                        <a:lumMod val="60000"/>
                        <a:lumOff val="40000"/>
                      </a:schemeClr>
                    </a:solidFill>
                  </a:tcPr>
                </a:tc>
                <a:extLst>
                  <a:ext uri="{0D108BD9-81ED-4DB2-BD59-A6C34878D82A}">
                    <a16:rowId xmlns:a16="http://schemas.microsoft.com/office/drawing/2014/main" val="2089638352"/>
                  </a:ext>
                </a:extLst>
              </a:tr>
              <a:tr h="152399">
                <a:tc>
                  <a:txBody>
                    <a:bodyPr/>
                    <a:lstStyle/>
                    <a:p>
                      <a:endParaRPr lang="en-US" sz="100" b="1" dirty="0"/>
                    </a:p>
                  </a:txBody>
                  <a:tcPr>
                    <a:noFill/>
                  </a:tcPr>
                </a:tc>
                <a:tc>
                  <a:txBody>
                    <a:bodyPr/>
                    <a:lstStyle/>
                    <a:p>
                      <a:pPr algn="r"/>
                      <a:endParaRPr lang="en-US" sz="100" b="1" dirty="0"/>
                    </a:p>
                  </a:txBody>
                  <a:tcPr>
                    <a:noFill/>
                  </a:tcPr>
                </a:tc>
                <a:tc>
                  <a:txBody>
                    <a:bodyPr/>
                    <a:lstStyle/>
                    <a:p>
                      <a:pPr algn="r"/>
                      <a:endParaRPr lang="en-US" sz="100" b="1" dirty="0"/>
                    </a:p>
                  </a:txBody>
                  <a:tcPr>
                    <a:noFill/>
                  </a:tcPr>
                </a:tc>
                <a:extLst>
                  <a:ext uri="{0D108BD9-81ED-4DB2-BD59-A6C34878D82A}">
                    <a16:rowId xmlns:a16="http://schemas.microsoft.com/office/drawing/2014/main" val="1783152173"/>
                  </a:ext>
                </a:extLst>
              </a:tr>
              <a:tr h="454615">
                <a:tc>
                  <a:txBody>
                    <a:bodyPr/>
                    <a:lstStyle/>
                    <a:p>
                      <a:r>
                        <a:rPr lang="en-US" sz="1400" b="1" dirty="0">
                          <a:solidFill>
                            <a:schemeClr val="bg1"/>
                          </a:solidFill>
                        </a:rPr>
                        <a:t>FMU Scholarships &amp; Outside Scholarships and Grants</a:t>
                      </a:r>
                    </a:p>
                  </a:txBody>
                  <a:tcPr>
                    <a:solidFill>
                      <a:schemeClr val="tx2">
                        <a:lumMod val="60000"/>
                        <a:lumOff val="40000"/>
                      </a:schemeClr>
                    </a:solidFill>
                  </a:tcPr>
                </a:tc>
                <a:tc>
                  <a:txBody>
                    <a:bodyPr/>
                    <a:lstStyle/>
                    <a:p>
                      <a:pPr algn="r"/>
                      <a:r>
                        <a:rPr lang="en-US" sz="1600" b="1" dirty="0">
                          <a:solidFill>
                            <a:schemeClr val="bg1"/>
                          </a:solidFill>
                        </a:rPr>
                        <a:t>1,007</a:t>
                      </a:r>
                    </a:p>
                  </a:txBody>
                  <a:tcPr>
                    <a:solidFill>
                      <a:schemeClr val="tx2">
                        <a:lumMod val="60000"/>
                        <a:lumOff val="40000"/>
                      </a:schemeClr>
                    </a:solidFill>
                  </a:tcPr>
                </a:tc>
                <a:tc>
                  <a:txBody>
                    <a:bodyPr/>
                    <a:lstStyle/>
                    <a:p>
                      <a:pPr algn="r"/>
                      <a:r>
                        <a:rPr lang="en-US" sz="1600" b="1" dirty="0">
                          <a:solidFill>
                            <a:schemeClr val="bg1"/>
                          </a:solidFill>
                        </a:rPr>
                        <a:t>$3,442,346</a:t>
                      </a:r>
                    </a:p>
                  </a:txBody>
                  <a:tcPr>
                    <a:solidFill>
                      <a:schemeClr val="tx2">
                        <a:lumMod val="60000"/>
                        <a:lumOff val="40000"/>
                      </a:schemeClr>
                    </a:solidFill>
                  </a:tcPr>
                </a:tc>
                <a:extLst>
                  <a:ext uri="{0D108BD9-81ED-4DB2-BD59-A6C34878D82A}">
                    <a16:rowId xmlns:a16="http://schemas.microsoft.com/office/drawing/2014/main" val="3983152374"/>
                  </a:ext>
                </a:extLst>
              </a:tr>
              <a:tr h="0">
                <a:tc>
                  <a:txBody>
                    <a:bodyPr/>
                    <a:lstStyle/>
                    <a:p>
                      <a:endParaRPr lang="en-US" sz="100" b="1" dirty="0">
                        <a:solidFill>
                          <a:schemeClr val="bg1"/>
                        </a:solidFill>
                      </a:endParaRPr>
                    </a:p>
                  </a:txBody>
                  <a:tcPr>
                    <a:noFill/>
                  </a:tcPr>
                </a:tc>
                <a:tc>
                  <a:txBody>
                    <a:bodyPr/>
                    <a:lstStyle/>
                    <a:p>
                      <a:pPr algn="r"/>
                      <a:endParaRPr lang="en-US" sz="100" b="1" dirty="0">
                        <a:solidFill>
                          <a:schemeClr val="bg1"/>
                        </a:solidFill>
                      </a:endParaRPr>
                    </a:p>
                  </a:txBody>
                  <a:tcPr>
                    <a:noFill/>
                  </a:tcPr>
                </a:tc>
                <a:tc>
                  <a:txBody>
                    <a:bodyPr/>
                    <a:lstStyle/>
                    <a:p>
                      <a:pPr algn="r"/>
                      <a:endParaRPr lang="en-US" sz="100" b="1" dirty="0">
                        <a:solidFill>
                          <a:schemeClr val="bg1"/>
                        </a:solidFill>
                      </a:endParaRPr>
                    </a:p>
                  </a:txBody>
                  <a:tcPr>
                    <a:noFill/>
                  </a:tcPr>
                </a:tc>
                <a:extLst>
                  <a:ext uri="{0D108BD9-81ED-4DB2-BD59-A6C34878D82A}">
                    <a16:rowId xmlns:a16="http://schemas.microsoft.com/office/drawing/2014/main" val="1854900469"/>
                  </a:ext>
                </a:extLst>
              </a:tr>
              <a:tr h="298633">
                <a:tc>
                  <a:txBody>
                    <a:bodyPr/>
                    <a:lstStyle/>
                    <a:p>
                      <a:r>
                        <a:rPr lang="en-US" sz="1400" b="1" dirty="0">
                          <a:solidFill>
                            <a:schemeClr val="bg1"/>
                          </a:solidFill>
                        </a:rPr>
                        <a:t>Total Grants and Scholarships</a:t>
                      </a:r>
                    </a:p>
                  </a:txBody>
                  <a:tcPr>
                    <a:solidFill>
                      <a:schemeClr val="tx2">
                        <a:lumMod val="60000"/>
                        <a:lumOff val="40000"/>
                      </a:schemeClr>
                    </a:solidFill>
                  </a:tcPr>
                </a:tc>
                <a:tc>
                  <a:txBody>
                    <a:bodyPr/>
                    <a:lstStyle/>
                    <a:p>
                      <a:pPr algn="r"/>
                      <a:r>
                        <a:rPr lang="en-US" sz="1600" b="1" dirty="0">
                          <a:solidFill>
                            <a:schemeClr val="bg1"/>
                          </a:solidFill>
                        </a:rPr>
                        <a:t>5,360</a:t>
                      </a:r>
                    </a:p>
                  </a:txBody>
                  <a:tcPr>
                    <a:solidFill>
                      <a:schemeClr val="tx2">
                        <a:lumMod val="60000"/>
                        <a:lumOff val="40000"/>
                      </a:schemeClr>
                    </a:solidFill>
                  </a:tcPr>
                </a:tc>
                <a:tc>
                  <a:txBody>
                    <a:bodyPr/>
                    <a:lstStyle/>
                    <a:p>
                      <a:pPr algn="r"/>
                      <a:r>
                        <a:rPr lang="en-US" sz="1600" b="1" dirty="0">
                          <a:solidFill>
                            <a:schemeClr val="bg1"/>
                          </a:solidFill>
                        </a:rPr>
                        <a:t>$21,833,955</a:t>
                      </a:r>
                    </a:p>
                  </a:txBody>
                  <a:tcPr>
                    <a:solidFill>
                      <a:schemeClr val="tx2">
                        <a:lumMod val="60000"/>
                        <a:lumOff val="40000"/>
                      </a:schemeClr>
                    </a:solidFill>
                  </a:tcPr>
                </a:tc>
                <a:extLst>
                  <a:ext uri="{0D108BD9-81ED-4DB2-BD59-A6C34878D82A}">
                    <a16:rowId xmlns:a16="http://schemas.microsoft.com/office/drawing/2014/main" val="410810236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4B6566E-F76F-495E-874D-A64E529548DB}"/>
              </a:ext>
            </a:extLst>
          </p:cNvPr>
          <p:cNvSpPr>
            <a:spLocks noGrp="1"/>
          </p:cNvSpPr>
          <p:nvPr>
            <p:ph type="title"/>
          </p:nvPr>
        </p:nvSpPr>
        <p:spPr>
          <a:xfrm>
            <a:off x="533400" y="0"/>
            <a:ext cx="8229600" cy="1143000"/>
          </a:xfrm>
        </p:spPr>
        <p:txBody>
          <a:bodyPr/>
          <a:lstStyle/>
          <a:p>
            <a:r>
              <a:rPr lang="en-US" altLang="en-US" dirty="0">
                <a:solidFill>
                  <a:schemeClr val="bg1"/>
                </a:solidFill>
              </a:rPr>
              <a:t>Outstanding Debt Report</a:t>
            </a:r>
            <a:br>
              <a:rPr lang="en-US" altLang="en-US" dirty="0">
                <a:solidFill>
                  <a:schemeClr val="bg1"/>
                </a:solidFill>
              </a:rPr>
            </a:br>
            <a:r>
              <a:rPr lang="en-US" altLang="en-US" sz="2000" dirty="0">
                <a:solidFill>
                  <a:schemeClr val="bg1"/>
                </a:solidFill>
              </a:rPr>
              <a:t>as required by Proviso 11.16</a:t>
            </a:r>
          </a:p>
        </p:txBody>
      </p:sp>
      <p:graphicFrame>
        <p:nvGraphicFramePr>
          <p:cNvPr id="6" name="Content Placeholder 5">
            <a:extLst>
              <a:ext uri="{FF2B5EF4-FFF2-40B4-BE49-F238E27FC236}">
                <a16:creationId xmlns:a16="http://schemas.microsoft.com/office/drawing/2014/main" id="{5CD3947D-BE78-46AC-861F-26E599329F9D}"/>
              </a:ext>
            </a:extLst>
          </p:cNvPr>
          <p:cNvGraphicFramePr>
            <a:graphicFrameLocks noGrp="1"/>
          </p:cNvGraphicFramePr>
          <p:nvPr>
            <p:ph idx="1"/>
            <p:extLst>
              <p:ext uri="{D42A27DB-BD31-4B8C-83A1-F6EECF244321}">
                <p14:modId xmlns:p14="http://schemas.microsoft.com/office/powerpoint/2010/main" val="3328337920"/>
              </p:ext>
            </p:extLst>
          </p:nvPr>
        </p:nvGraphicFramePr>
        <p:xfrm>
          <a:off x="1828800" y="1371600"/>
          <a:ext cx="5791200" cy="4510974"/>
        </p:xfrm>
        <a:graphic>
          <a:graphicData uri="http://schemas.openxmlformats.org/drawingml/2006/table">
            <a:tbl>
              <a:tblPr firstRow="1" bandRow="1">
                <a:tableStyleId>{5C22544A-7EE6-4342-B048-85BDC9FD1C3A}</a:tableStyleId>
              </a:tblPr>
              <a:tblGrid>
                <a:gridCol w="2182191">
                  <a:extLst>
                    <a:ext uri="{9D8B030D-6E8A-4147-A177-3AD203B41FA5}">
                      <a16:colId xmlns:a16="http://schemas.microsoft.com/office/drawing/2014/main" val="20000"/>
                    </a:ext>
                  </a:extLst>
                </a:gridCol>
                <a:gridCol w="3609009">
                  <a:extLst>
                    <a:ext uri="{9D8B030D-6E8A-4147-A177-3AD203B41FA5}">
                      <a16:colId xmlns:a16="http://schemas.microsoft.com/office/drawing/2014/main" val="20001"/>
                    </a:ext>
                  </a:extLst>
                </a:gridCol>
              </a:tblGrid>
              <a:tr h="370749">
                <a:tc gridSpan="2">
                  <a:txBody>
                    <a:bodyPr/>
                    <a:lstStyle/>
                    <a:p>
                      <a:pPr algn="ctr"/>
                      <a:r>
                        <a:rPr lang="en-US" sz="1800" dirty="0"/>
                        <a:t>Series 2009A</a:t>
                      </a:r>
                      <a:r>
                        <a:rPr lang="en-US" sz="1800" baseline="0" dirty="0"/>
                        <a:t> Athletic Facilities Revenue Bonds</a:t>
                      </a:r>
                      <a:endParaRPr lang="en-US" sz="1800" dirty="0"/>
                    </a:p>
                  </a:txBody>
                  <a:tcPr marT="45709" marB="45709" anchor="ctr"/>
                </a:tc>
                <a:tc hMerge="1">
                  <a:txBody>
                    <a:bodyPr/>
                    <a:lstStyle/>
                    <a:p>
                      <a:endParaRPr lang="en-US" dirty="0"/>
                    </a:p>
                  </a:txBody>
                  <a:tcPr/>
                </a:tc>
                <a:extLst>
                  <a:ext uri="{0D108BD9-81ED-4DB2-BD59-A6C34878D82A}">
                    <a16:rowId xmlns:a16="http://schemas.microsoft.com/office/drawing/2014/main" val="10000"/>
                  </a:ext>
                </a:extLst>
              </a:tr>
              <a:tr h="370749">
                <a:tc>
                  <a:txBody>
                    <a:bodyPr/>
                    <a:lstStyle/>
                    <a:p>
                      <a:r>
                        <a:rPr lang="en-US" sz="1800" dirty="0"/>
                        <a:t>Initial Debt:</a:t>
                      </a:r>
                    </a:p>
                  </a:txBody>
                  <a:tcPr marT="45709" marB="45709"/>
                </a:tc>
                <a:tc>
                  <a:txBody>
                    <a:bodyPr/>
                    <a:lstStyle/>
                    <a:p>
                      <a:r>
                        <a:rPr lang="en-US" sz="1800" dirty="0"/>
                        <a:t>$8,500,000</a:t>
                      </a:r>
                    </a:p>
                  </a:txBody>
                  <a:tcPr marT="45709" marB="45709"/>
                </a:tc>
                <a:extLst>
                  <a:ext uri="{0D108BD9-81ED-4DB2-BD59-A6C34878D82A}">
                    <a16:rowId xmlns:a16="http://schemas.microsoft.com/office/drawing/2014/main" val="10001"/>
                  </a:ext>
                </a:extLst>
              </a:tr>
              <a:tr h="370749">
                <a:tc>
                  <a:txBody>
                    <a:bodyPr/>
                    <a:lstStyle/>
                    <a:p>
                      <a:r>
                        <a:rPr lang="en-US" sz="1800" dirty="0"/>
                        <a:t>Total Interest:</a:t>
                      </a:r>
                    </a:p>
                  </a:txBody>
                  <a:tcPr marT="45709" marB="45709"/>
                </a:tc>
                <a:tc>
                  <a:txBody>
                    <a:bodyPr/>
                    <a:lstStyle/>
                    <a:p>
                      <a:r>
                        <a:rPr lang="en-US" sz="1800" dirty="0"/>
                        <a:t>$5,114,391</a:t>
                      </a:r>
                    </a:p>
                  </a:txBody>
                  <a:tcPr marT="45709" marB="45709"/>
                </a:tc>
                <a:extLst>
                  <a:ext uri="{0D108BD9-81ED-4DB2-BD59-A6C34878D82A}">
                    <a16:rowId xmlns:a16="http://schemas.microsoft.com/office/drawing/2014/main" val="10002"/>
                  </a:ext>
                </a:extLst>
              </a:tr>
              <a:tr h="370749">
                <a:tc>
                  <a:txBody>
                    <a:bodyPr/>
                    <a:lstStyle/>
                    <a:p>
                      <a:r>
                        <a:rPr lang="en-US" sz="1800" dirty="0"/>
                        <a:t>Year Incurred:</a:t>
                      </a:r>
                    </a:p>
                  </a:txBody>
                  <a:tcPr marT="45709" marB="45709"/>
                </a:tc>
                <a:tc>
                  <a:txBody>
                    <a:bodyPr/>
                    <a:lstStyle/>
                    <a:p>
                      <a:r>
                        <a:rPr lang="en-US" sz="1800" dirty="0"/>
                        <a:t>2010</a:t>
                      </a:r>
                    </a:p>
                  </a:txBody>
                  <a:tcPr marT="45709" marB="45709"/>
                </a:tc>
                <a:extLst>
                  <a:ext uri="{0D108BD9-81ED-4DB2-BD59-A6C34878D82A}">
                    <a16:rowId xmlns:a16="http://schemas.microsoft.com/office/drawing/2014/main" val="10003"/>
                  </a:ext>
                </a:extLst>
              </a:tr>
              <a:tr h="370749">
                <a:tc>
                  <a:txBody>
                    <a:bodyPr/>
                    <a:lstStyle/>
                    <a:p>
                      <a:r>
                        <a:rPr lang="en-US" sz="1800" dirty="0"/>
                        <a:t>Pay Off Date:</a:t>
                      </a:r>
                    </a:p>
                  </a:txBody>
                  <a:tcPr marT="45709" marB="45709"/>
                </a:tc>
                <a:tc>
                  <a:txBody>
                    <a:bodyPr/>
                    <a:lstStyle/>
                    <a:p>
                      <a:r>
                        <a:rPr lang="en-US" sz="1800" dirty="0"/>
                        <a:t>12/1/2029</a:t>
                      </a:r>
                    </a:p>
                  </a:txBody>
                  <a:tcPr marT="45709" marB="45709"/>
                </a:tc>
                <a:extLst>
                  <a:ext uri="{0D108BD9-81ED-4DB2-BD59-A6C34878D82A}">
                    <a16:rowId xmlns:a16="http://schemas.microsoft.com/office/drawing/2014/main" val="10004"/>
                  </a:ext>
                </a:extLst>
              </a:tr>
              <a:tr h="370749">
                <a:tc>
                  <a:txBody>
                    <a:bodyPr/>
                    <a:lstStyle/>
                    <a:p>
                      <a:r>
                        <a:rPr lang="en-US" sz="1800" dirty="0"/>
                        <a:t>Purpose:</a:t>
                      </a:r>
                    </a:p>
                  </a:txBody>
                  <a:tcPr marT="45709" marB="45709"/>
                </a:tc>
                <a:tc>
                  <a:txBody>
                    <a:bodyPr/>
                    <a:lstStyle/>
                    <a:p>
                      <a:r>
                        <a:rPr lang="en-US" sz="1800" dirty="0"/>
                        <a:t>Construction of Athletic Complex</a:t>
                      </a:r>
                    </a:p>
                  </a:txBody>
                  <a:tcPr marT="45709" marB="45709"/>
                </a:tc>
                <a:extLst>
                  <a:ext uri="{0D108BD9-81ED-4DB2-BD59-A6C34878D82A}">
                    <a16:rowId xmlns:a16="http://schemas.microsoft.com/office/drawing/2014/main" val="10005"/>
                  </a:ext>
                </a:extLst>
              </a:tr>
              <a:tr h="366306">
                <a:tc>
                  <a:txBody>
                    <a:bodyPr/>
                    <a:lstStyle/>
                    <a:p>
                      <a:r>
                        <a:rPr lang="en-US" sz="1800" baseline="0" dirty="0"/>
                        <a:t>Interest Rate:</a:t>
                      </a:r>
                      <a:endParaRPr lang="en-US" sz="1800" dirty="0"/>
                    </a:p>
                  </a:txBody>
                  <a:tcPr marT="45709" marB="45709"/>
                </a:tc>
                <a:tc>
                  <a:txBody>
                    <a:bodyPr/>
                    <a:lstStyle/>
                    <a:p>
                      <a:r>
                        <a:rPr lang="en-US" sz="1800" dirty="0"/>
                        <a:t>4.98%</a:t>
                      </a:r>
                    </a:p>
                  </a:txBody>
                  <a:tcPr marT="45709" marB="45709"/>
                </a:tc>
                <a:extLst>
                  <a:ext uri="{0D108BD9-81ED-4DB2-BD59-A6C34878D82A}">
                    <a16:rowId xmlns:a16="http://schemas.microsoft.com/office/drawing/2014/main" val="10006"/>
                  </a:ext>
                </a:extLst>
              </a:tr>
              <a:tr h="640058">
                <a:tc>
                  <a:txBody>
                    <a:bodyPr/>
                    <a:lstStyle/>
                    <a:p>
                      <a:r>
                        <a:rPr lang="en-US" sz="1800" dirty="0"/>
                        <a:t>Average Annual Principal</a:t>
                      </a:r>
                      <a:r>
                        <a:rPr lang="en-US" sz="1800" baseline="0" dirty="0"/>
                        <a:t> Expense:</a:t>
                      </a:r>
                      <a:endParaRPr lang="en-US" sz="1800" dirty="0"/>
                    </a:p>
                  </a:txBody>
                  <a:tcPr marT="45709" marB="45709"/>
                </a:tc>
                <a:tc>
                  <a:txBody>
                    <a:bodyPr/>
                    <a:lstStyle/>
                    <a:p>
                      <a:r>
                        <a:rPr lang="en-US" sz="1800" dirty="0"/>
                        <a:t>$425,000</a:t>
                      </a:r>
                    </a:p>
                  </a:txBody>
                  <a:tcPr marT="45709" marB="45709"/>
                </a:tc>
                <a:extLst>
                  <a:ext uri="{0D108BD9-81ED-4DB2-BD59-A6C34878D82A}">
                    <a16:rowId xmlns:a16="http://schemas.microsoft.com/office/drawing/2014/main" val="10007"/>
                  </a:ext>
                </a:extLst>
              </a:tr>
              <a:tr h="640058">
                <a:tc>
                  <a:txBody>
                    <a:bodyPr/>
                    <a:lstStyle/>
                    <a:p>
                      <a:r>
                        <a:rPr lang="en-US" sz="1800" dirty="0"/>
                        <a:t>Average Annual Interest Expense:</a:t>
                      </a:r>
                    </a:p>
                  </a:txBody>
                  <a:tcPr marT="45709" marB="45709"/>
                </a:tc>
                <a:tc>
                  <a:txBody>
                    <a:bodyPr/>
                    <a:lstStyle/>
                    <a:p>
                      <a:r>
                        <a:rPr lang="en-US" sz="1800" dirty="0"/>
                        <a:t>$255,720</a:t>
                      </a:r>
                    </a:p>
                  </a:txBody>
                  <a:tcPr marT="45709" marB="45709"/>
                </a:tc>
                <a:extLst>
                  <a:ext uri="{0D108BD9-81ED-4DB2-BD59-A6C34878D82A}">
                    <a16:rowId xmlns:a16="http://schemas.microsoft.com/office/drawing/2014/main" val="10008"/>
                  </a:ext>
                </a:extLst>
              </a:tr>
              <a:tr h="640058">
                <a:tc>
                  <a:txBody>
                    <a:bodyPr/>
                    <a:lstStyle/>
                    <a:p>
                      <a:r>
                        <a:rPr lang="en-US" sz="1800" dirty="0"/>
                        <a:t>Average Annual</a:t>
                      </a:r>
                      <a:r>
                        <a:rPr lang="en-US" sz="1800" baseline="0" dirty="0"/>
                        <a:t> Debt Service Expense:</a:t>
                      </a:r>
                      <a:endParaRPr lang="en-US" sz="1800" dirty="0"/>
                    </a:p>
                  </a:txBody>
                  <a:tcPr marT="45709" marB="45709"/>
                </a:tc>
                <a:tc>
                  <a:txBody>
                    <a:bodyPr/>
                    <a:lstStyle/>
                    <a:p>
                      <a:r>
                        <a:rPr lang="en-US" sz="1800" dirty="0"/>
                        <a:t>$680,720</a:t>
                      </a:r>
                    </a:p>
                  </a:txBody>
                  <a:tcPr marT="45709" marB="45709"/>
                </a:tc>
                <a:extLst>
                  <a:ext uri="{0D108BD9-81ED-4DB2-BD59-A6C34878D82A}">
                    <a16:rowId xmlns:a16="http://schemas.microsoft.com/office/drawing/2014/main" val="10009"/>
                  </a:ext>
                </a:extLst>
              </a:tr>
            </a:tbl>
          </a:graphicData>
        </a:graphic>
      </p:graphicFrame>
      <p:sp>
        <p:nvSpPr>
          <p:cNvPr id="43045" name="TextBox 6">
            <a:extLst>
              <a:ext uri="{FF2B5EF4-FFF2-40B4-BE49-F238E27FC236}">
                <a16:creationId xmlns:a16="http://schemas.microsoft.com/office/drawing/2014/main" id="{AE247309-FCD7-4F8C-924C-3D9BBFE65355}"/>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7749" y="210258"/>
            <a:ext cx="6092869" cy="677108"/>
          </a:xfrm>
          <a:prstGeom prst="rect">
            <a:avLst/>
          </a:prstGeom>
        </p:spPr>
        <p:txBody>
          <a:bodyPr vert="horz" wrap="square" lIns="0" tIns="0" rIns="0" bIns="0" rtlCol="0">
            <a:spAutoFit/>
          </a:bodyPr>
          <a:lstStyle/>
          <a:p>
            <a:pPr marL="12700">
              <a:lnSpc>
                <a:spcPct val="100000"/>
              </a:lnSpc>
            </a:pPr>
            <a:r>
              <a:rPr sz="4400" b="0" spc="-20" dirty="0">
                <a:latin typeface="+mn-lt"/>
              </a:rPr>
              <a:t>COVID-19</a:t>
            </a:r>
            <a:r>
              <a:rPr sz="4400" b="0" spc="-25" dirty="0">
                <a:latin typeface="+mn-lt"/>
              </a:rPr>
              <a:t> </a:t>
            </a:r>
            <a:r>
              <a:rPr sz="4400" b="0" spc="-10" dirty="0">
                <a:latin typeface="+mn-lt"/>
              </a:rPr>
              <a:t>Expenditures</a:t>
            </a:r>
          </a:p>
        </p:txBody>
      </p:sp>
      <p:sp>
        <p:nvSpPr>
          <p:cNvPr id="3" name="object 3"/>
          <p:cNvSpPr/>
          <p:nvPr/>
        </p:nvSpPr>
        <p:spPr>
          <a:xfrm>
            <a:off x="8534400" y="6248400"/>
            <a:ext cx="609600" cy="610108"/>
          </a:xfrm>
          <a:custGeom>
            <a:avLst/>
            <a:gdLst/>
            <a:ahLst/>
            <a:cxnLst/>
            <a:rect l="l" t="t" r="r" b="b"/>
            <a:pathLst>
              <a:path w="609600" h="462279">
                <a:moveTo>
                  <a:pt x="0" y="461772"/>
                </a:moveTo>
                <a:lnTo>
                  <a:pt x="609600" y="461772"/>
                </a:lnTo>
                <a:lnTo>
                  <a:pt x="609600" y="0"/>
                </a:lnTo>
                <a:lnTo>
                  <a:pt x="0" y="0"/>
                </a:lnTo>
                <a:lnTo>
                  <a:pt x="0" y="461772"/>
                </a:lnTo>
                <a:close/>
              </a:path>
            </a:pathLst>
          </a:custGeom>
          <a:solidFill>
            <a:srgbClr val="CC0000"/>
          </a:solidFill>
        </p:spPr>
        <p:txBody>
          <a:bodyPr wrap="square" lIns="0" tIns="0" rIns="0" bIns="0" rtlCol="0"/>
          <a:lstStyle/>
          <a:p>
            <a:endParaRPr dirty="0"/>
          </a:p>
        </p:txBody>
      </p:sp>
      <p:sp>
        <p:nvSpPr>
          <p:cNvPr id="4" name="object 4"/>
          <p:cNvSpPr/>
          <p:nvPr/>
        </p:nvSpPr>
        <p:spPr>
          <a:xfrm>
            <a:off x="945092" y="2507973"/>
            <a:ext cx="3140075" cy="1702435"/>
          </a:xfrm>
          <a:custGeom>
            <a:avLst/>
            <a:gdLst/>
            <a:ahLst/>
            <a:cxnLst/>
            <a:rect l="l" t="t" r="r" b="b"/>
            <a:pathLst>
              <a:path w="3140075" h="1702435">
                <a:moveTo>
                  <a:pt x="1581783" y="0"/>
                </a:moveTo>
                <a:lnTo>
                  <a:pt x="1534337" y="245"/>
                </a:lnTo>
                <a:lnTo>
                  <a:pt x="1487194" y="1901"/>
                </a:lnTo>
                <a:lnTo>
                  <a:pt x="1440375" y="4949"/>
                </a:lnTo>
                <a:lnTo>
                  <a:pt x="1393902" y="9369"/>
                </a:lnTo>
                <a:lnTo>
                  <a:pt x="1347797" y="15143"/>
                </a:lnTo>
                <a:lnTo>
                  <a:pt x="1302082" y="22252"/>
                </a:lnTo>
                <a:lnTo>
                  <a:pt x="1256779" y="30676"/>
                </a:lnTo>
                <a:lnTo>
                  <a:pt x="1211909" y="40396"/>
                </a:lnTo>
                <a:lnTo>
                  <a:pt x="1167495" y="51393"/>
                </a:lnTo>
                <a:lnTo>
                  <a:pt x="1123559" y="63649"/>
                </a:lnTo>
                <a:lnTo>
                  <a:pt x="1080122" y="77144"/>
                </a:lnTo>
                <a:lnTo>
                  <a:pt x="1037207" y="91859"/>
                </a:lnTo>
                <a:lnTo>
                  <a:pt x="994835" y="107775"/>
                </a:lnTo>
                <a:lnTo>
                  <a:pt x="953028" y="124873"/>
                </a:lnTo>
                <a:lnTo>
                  <a:pt x="911809" y="143133"/>
                </a:lnTo>
                <a:lnTo>
                  <a:pt x="871199" y="162538"/>
                </a:lnTo>
                <a:lnTo>
                  <a:pt x="831220" y="183067"/>
                </a:lnTo>
                <a:lnTo>
                  <a:pt x="791894" y="204702"/>
                </a:lnTo>
                <a:lnTo>
                  <a:pt x="753243" y="227424"/>
                </a:lnTo>
                <a:lnTo>
                  <a:pt x="715289" y="251213"/>
                </a:lnTo>
                <a:lnTo>
                  <a:pt x="678054" y="276051"/>
                </a:lnTo>
                <a:lnTo>
                  <a:pt x="641560" y="301918"/>
                </a:lnTo>
                <a:lnTo>
                  <a:pt x="605828" y="328795"/>
                </a:lnTo>
                <a:lnTo>
                  <a:pt x="570881" y="356664"/>
                </a:lnTo>
                <a:lnTo>
                  <a:pt x="536741" y="385505"/>
                </a:lnTo>
                <a:lnTo>
                  <a:pt x="503430" y="415299"/>
                </a:lnTo>
                <a:lnTo>
                  <a:pt x="470968" y="446027"/>
                </a:lnTo>
                <a:lnTo>
                  <a:pt x="439380" y="477670"/>
                </a:lnTo>
                <a:lnTo>
                  <a:pt x="408685" y="510209"/>
                </a:lnTo>
                <a:lnTo>
                  <a:pt x="378907" y="543625"/>
                </a:lnTo>
                <a:lnTo>
                  <a:pt x="350067" y="577898"/>
                </a:lnTo>
                <a:lnTo>
                  <a:pt x="322187" y="613011"/>
                </a:lnTo>
                <a:lnTo>
                  <a:pt x="295289" y="648943"/>
                </a:lnTo>
                <a:lnTo>
                  <a:pt x="269396" y="685676"/>
                </a:lnTo>
                <a:lnTo>
                  <a:pt x="244528" y="723190"/>
                </a:lnTo>
                <a:lnTo>
                  <a:pt x="220708" y="761466"/>
                </a:lnTo>
                <a:lnTo>
                  <a:pt x="197958" y="800487"/>
                </a:lnTo>
                <a:lnTo>
                  <a:pt x="176300" y="840231"/>
                </a:lnTo>
                <a:lnTo>
                  <a:pt x="155755" y="880681"/>
                </a:lnTo>
                <a:lnTo>
                  <a:pt x="136346" y="921817"/>
                </a:lnTo>
                <a:lnTo>
                  <a:pt x="118094" y="963620"/>
                </a:lnTo>
                <a:lnTo>
                  <a:pt x="101022" y="1006071"/>
                </a:lnTo>
                <a:lnTo>
                  <a:pt x="85152" y="1049151"/>
                </a:lnTo>
                <a:lnTo>
                  <a:pt x="70505" y="1092841"/>
                </a:lnTo>
                <a:lnTo>
                  <a:pt x="57103" y="1137122"/>
                </a:lnTo>
                <a:lnTo>
                  <a:pt x="44968" y="1181975"/>
                </a:lnTo>
                <a:lnTo>
                  <a:pt x="34122" y="1227380"/>
                </a:lnTo>
                <a:lnTo>
                  <a:pt x="24588" y="1273319"/>
                </a:lnTo>
                <a:lnTo>
                  <a:pt x="16386" y="1319773"/>
                </a:lnTo>
                <a:lnTo>
                  <a:pt x="9540" y="1366722"/>
                </a:lnTo>
                <a:lnTo>
                  <a:pt x="4070" y="1414148"/>
                </a:lnTo>
                <a:lnTo>
                  <a:pt x="0" y="1462031"/>
                </a:lnTo>
                <a:lnTo>
                  <a:pt x="1567853" y="1571670"/>
                </a:lnTo>
                <a:lnTo>
                  <a:pt x="3134131" y="1701909"/>
                </a:lnTo>
                <a:lnTo>
                  <a:pt x="3138339" y="1633313"/>
                </a:lnTo>
                <a:lnTo>
                  <a:pt x="3139523" y="1585588"/>
                </a:lnTo>
                <a:lnTo>
                  <a:pt x="3139278" y="1538142"/>
                </a:lnTo>
                <a:lnTo>
                  <a:pt x="3137622" y="1490999"/>
                </a:lnTo>
                <a:lnTo>
                  <a:pt x="3134574" y="1444180"/>
                </a:lnTo>
                <a:lnTo>
                  <a:pt x="3130154" y="1397707"/>
                </a:lnTo>
                <a:lnTo>
                  <a:pt x="3124380" y="1351602"/>
                </a:lnTo>
                <a:lnTo>
                  <a:pt x="3117271" y="1305887"/>
                </a:lnTo>
                <a:lnTo>
                  <a:pt x="3108847" y="1260584"/>
                </a:lnTo>
                <a:lnTo>
                  <a:pt x="3099127" y="1215714"/>
                </a:lnTo>
                <a:lnTo>
                  <a:pt x="3088130" y="1171300"/>
                </a:lnTo>
                <a:lnTo>
                  <a:pt x="3075874" y="1127364"/>
                </a:lnTo>
                <a:lnTo>
                  <a:pt x="3062379" y="1083927"/>
                </a:lnTo>
                <a:lnTo>
                  <a:pt x="3047664" y="1041012"/>
                </a:lnTo>
                <a:lnTo>
                  <a:pt x="3031748" y="998640"/>
                </a:lnTo>
                <a:lnTo>
                  <a:pt x="3014650" y="956834"/>
                </a:lnTo>
                <a:lnTo>
                  <a:pt x="2996389" y="915614"/>
                </a:lnTo>
                <a:lnTo>
                  <a:pt x="2976985" y="875004"/>
                </a:lnTo>
                <a:lnTo>
                  <a:pt x="2956456" y="835025"/>
                </a:lnTo>
                <a:lnTo>
                  <a:pt x="2934821" y="795700"/>
                </a:lnTo>
                <a:lnTo>
                  <a:pt x="2912099" y="757049"/>
                </a:lnTo>
                <a:lnTo>
                  <a:pt x="2888310" y="719095"/>
                </a:lnTo>
                <a:lnTo>
                  <a:pt x="2863472" y="681860"/>
                </a:lnTo>
                <a:lnTo>
                  <a:pt x="2837605" y="645366"/>
                </a:lnTo>
                <a:lnTo>
                  <a:pt x="2810728" y="609635"/>
                </a:lnTo>
                <a:lnTo>
                  <a:pt x="2782859" y="574688"/>
                </a:lnTo>
                <a:lnTo>
                  <a:pt x="2754018" y="540548"/>
                </a:lnTo>
                <a:lnTo>
                  <a:pt x="2724224" y="507236"/>
                </a:lnTo>
                <a:lnTo>
                  <a:pt x="2693496" y="474775"/>
                </a:lnTo>
                <a:lnTo>
                  <a:pt x="2661853" y="443187"/>
                </a:lnTo>
                <a:lnTo>
                  <a:pt x="2629314" y="412492"/>
                </a:lnTo>
                <a:lnTo>
                  <a:pt x="2595898" y="382715"/>
                </a:lnTo>
                <a:lnTo>
                  <a:pt x="2561625" y="353875"/>
                </a:lnTo>
                <a:lnTo>
                  <a:pt x="2526512" y="325995"/>
                </a:lnTo>
                <a:lnTo>
                  <a:pt x="2490580" y="299098"/>
                </a:lnTo>
                <a:lnTo>
                  <a:pt x="2453847" y="273204"/>
                </a:lnTo>
                <a:lnTo>
                  <a:pt x="2416333" y="248337"/>
                </a:lnTo>
                <a:lnTo>
                  <a:pt x="2378056" y="224517"/>
                </a:lnTo>
                <a:lnTo>
                  <a:pt x="2339036" y="201768"/>
                </a:lnTo>
                <a:lnTo>
                  <a:pt x="2299292" y="180110"/>
                </a:lnTo>
                <a:lnTo>
                  <a:pt x="2258842" y="159566"/>
                </a:lnTo>
                <a:lnTo>
                  <a:pt x="2217706" y="140157"/>
                </a:lnTo>
                <a:lnTo>
                  <a:pt x="2175903" y="121906"/>
                </a:lnTo>
                <a:lnTo>
                  <a:pt x="2133452" y="104834"/>
                </a:lnTo>
                <a:lnTo>
                  <a:pt x="2090372" y="88964"/>
                </a:lnTo>
                <a:lnTo>
                  <a:pt x="2046682" y="74318"/>
                </a:lnTo>
                <a:lnTo>
                  <a:pt x="2002401" y="60916"/>
                </a:lnTo>
                <a:lnTo>
                  <a:pt x="1957548" y="48782"/>
                </a:lnTo>
                <a:lnTo>
                  <a:pt x="1912143" y="37937"/>
                </a:lnTo>
                <a:lnTo>
                  <a:pt x="1866204" y="28403"/>
                </a:lnTo>
                <a:lnTo>
                  <a:pt x="1819750" y="20202"/>
                </a:lnTo>
                <a:lnTo>
                  <a:pt x="1772801" y="13356"/>
                </a:lnTo>
                <a:lnTo>
                  <a:pt x="1725375" y="7887"/>
                </a:lnTo>
                <a:lnTo>
                  <a:pt x="1677492" y="3817"/>
                </a:lnTo>
                <a:lnTo>
                  <a:pt x="1629508" y="1184"/>
                </a:lnTo>
                <a:lnTo>
                  <a:pt x="1581783" y="0"/>
                </a:lnTo>
                <a:close/>
              </a:path>
            </a:pathLst>
          </a:custGeom>
          <a:solidFill>
            <a:srgbClr val="4F81BD"/>
          </a:solidFill>
        </p:spPr>
        <p:txBody>
          <a:bodyPr wrap="square" lIns="0" tIns="0" rIns="0" bIns="0" rtlCol="0"/>
          <a:lstStyle/>
          <a:p>
            <a:endParaRPr dirty="0"/>
          </a:p>
        </p:txBody>
      </p:sp>
      <p:sp>
        <p:nvSpPr>
          <p:cNvPr id="5" name="object 5"/>
          <p:cNvSpPr/>
          <p:nvPr/>
        </p:nvSpPr>
        <p:spPr>
          <a:xfrm>
            <a:off x="945092" y="2507973"/>
            <a:ext cx="3140075" cy="1702435"/>
          </a:xfrm>
          <a:custGeom>
            <a:avLst/>
            <a:gdLst/>
            <a:ahLst/>
            <a:cxnLst/>
            <a:rect l="l" t="t" r="r" b="b"/>
            <a:pathLst>
              <a:path w="3140075" h="1702435">
                <a:moveTo>
                  <a:pt x="0" y="1462031"/>
                </a:moveTo>
                <a:lnTo>
                  <a:pt x="4070" y="1414148"/>
                </a:lnTo>
                <a:lnTo>
                  <a:pt x="9540" y="1366722"/>
                </a:lnTo>
                <a:lnTo>
                  <a:pt x="16386" y="1319773"/>
                </a:lnTo>
                <a:lnTo>
                  <a:pt x="24588" y="1273319"/>
                </a:lnTo>
                <a:lnTo>
                  <a:pt x="34122" y="1227380"/>
                </a:lnTo>
                <a:lnTo>
                  <a:pt x="44968" y="1181975"/>
                </a:lnTo>
                <a:lnTo>
                  <a:pt x="57103" y="1137122"/>
                </a:lnTo>
                <a:lnTo>
                  <a:pt x="70505" y="1092841"/>
                </a:lnTo>
                <a:lnTo>
                  <a:pt x="85152" y="1049151"/>
                </a:lnTo>
                <a:lnTo>
                  <a:pt x="101022" y="1006071"/>
                </a:lnTo>
                <a:lnTo>
                  <a:pt x="118094" y="963620"/>
                </a:lnTo>
                <a:lnTo>
                  <a:pt x="136346" y="921817"/>
                </a:lnTo>
                <a:lnTo>
                  <a:pt x="155755" y="880681"/>
                </a:lnTo>
                <a:lnTo>
                  <a:pt x="176300" y="840231"/>
                </a:lnTo>
                <a:lnTo>
                  <a:pt x="197958" y="800487"/>
                </a:lnTo>
                <a:lnTo>
                  <a:pt x="220708" y="761466"/>
                </a:lnTo>
                <a:lnTo>
                  <a:pt x="244528" y="723190"/>
                </a:lnTo>
                <a:lnTo>
                  <a:pt x="269396" y="685676"/>
                </a:lnTo>
                <a:lnTo>
                  <a:pt x="295289" y="648943"/>
                </a:lnTo>
                <a:lnTo>
                  <a:pt x="322187" y="613011"/>
                </a:lnTo>
                <a:lnTo>
                  <a:pt x="350067" y="577898"/>
                </a:lnTo>
                <a:lnTo>
                  <a:pt x="378907" y="543625"/>
                </a:lnTo>
                <a:lnTo>
                  <a:pt x="408685" y="510209"/>
                </a:lnTo>
                <a:lnTo>
                  <a:pt x="439380" y="477670"/>
                </a:lnTo>
                <a:lnTo>
                  <a:pt x="470968" y="446027"/>
                </a:lnTo>
                <a:lnTo>
                  <a:pt x="503430" y="415299"/>
                </a:lnTo>
                <a:lnTo>
                  <a:pt x="536741" y="385505"/>
                </a:lnTo>
                <a:lnTo>
                  <a:pt x="570881" y="356664"/>
                </a:lnTo>
                <a:lnTo>
                  <a:pt x="605828" y="328795"/>
                </a:lnTo>
                <a:lnTo>
                  <a:pt x="641560" y="301918"/>
                </a:lnTo>
                <a:lnTo>
                  <a:pt x="678054" y="276051"/>
                </a:lnTo>
                <a:lnTo>
                  <a:pt x="715289" y="251213"/>
                </a:lnTo>
                <a:lnTo>
                  <a:pt x="753243" y="227424"/>
                </a:lnTo>
                <a:lnTo>
                  <a:pt x="791894" y="204702"/>
                </a:lnTo>
                <a:lnTo>
                  <a:pt x="831220" y="183067"/>
                </a:lnTo>
                <a:lnTo>
                  <a:pt x="871199" y="162538"/>
                </a:lnTo>
                <a:lnTo>
                  <a:pt x="911809" y="143133"/>
                </a:lnTo>
                <a:lnTo>
                  <a:pt x="953028" y="124873"/>
                </a:lnTo>
                <a:lnTo>
                  <a:pt x="994835" y="107775"/>
                </a:lnTo>
                <a:lnTo>
                  <a:pt x="1037207" y="91859"/>
                </a:lnTo>
                <a:lnTo>
                  <a:pt x="1080122" y="77144"/>
                </a:lnTo>
                <a:lnTo>
                  <a:pt x="1123559" y="63649"/>
                </a:lnTo>
                <a:lnTo>
                  <a:pt x="1167495" y="51393"/>
                </a:lnTo>
                <a:lnTo>
                  <a:pt x="1211909" y="40396"/>
                </a:lnTo>
                <a:lnTo>
                  <a:pt x="1256779" y="30676"/>
                </a:lnTo>
                <a:lnTo>
                  <a:pt x="1302082" y="22252"/>
                </a:lnTo>
                <a:lnTo>
                  <a:pt x="1347797" y="15143"/>
                </a:lnTo>
                <a:lnTo>
                  <a:pt x="1393902" y="9369"/>
                </a:lnTo>
                <a:lnTo>
                  <a:pt x="1440375" y="4949"/>
                </a:lnTo>
                <a:lnTo>
                  <a:pt x="1487194" y="1901"/>
                </a:lnTo>
                <a:lnTo>
                  <a:pt x="1534337" y="245"/>
                </a:lnTo>
                <a:lnTo>
                  <a:pt x="1581783" y="0"/>
                </a:lnTo>
                <a:lnTo>
                  <a:pt x="1629508" y="1184"/>
                </a:lnTo>
                <a:lnTo>
                  <a:pt x="1677492" y="3817"/>
                </a:lnTo>
                <a:lnTo>
                  <a:pt x="1725375" y="7887"/>
                </a:lnTo>
                <a:lnTo>
                  <a:pt x="1772801" y="13356"/>
                </a:lnTo>
                <a:lnTo>
                  <a:pt x="1819750" y="20202"/>
                </a:lnTo>
                <a:lnTo>
                  <a:pt x="1866204" y="28403"/>
                </a:lnTo>
                <a:lnTo>
                  <a:pt x="1912143" y="37937"/>
                </a:lnTo>
                <a:lnTo>
                  <a:pt x="1957548" y="48782"/>
                </a:lnTo>
                <a:lnTo>
                  <a:pt x="2002401" y="60916"/>
                </a:lnTo>
                <a:lnTo>
                  <a:pt x="2046682" y="74318"/>
                </a:lnTo>
                <a:lnTo>
                  <a:pt x="2090372" y="88964"/>
                </a:lnTo>
                <a:lnTo>
                  <a:pt x="2133452" y="104834"/>
                </a:lnTo>
                <a:lnTo>
                  <a:pt x="2175903" y="121906"/>
                </a:lnTo>
                <a:lnTo>
                  <a:pt x="2217706" y="140157"/>
                </a:lnTo>
                <a:lnTo>
                  <a:pt x="2258842" y="159566"/>
                </a:lnTo>
                <a:lnTo>
                  <a:pt x="2299292" y="180110"/>
                </a:lnTo>
                <a:lnTo>
                  <a:pt x="2339036" y="201768"/>
                </a:lnTo>
                <a:lnTo>
                  <a:pt x="2378056" y="224517"/>
                </a:lnTo>
                <a:lnTo>
                  <a:pt x="2416333" y="248337"/>
                </a:lnTo>
                <a:lnTo>
                  <a:pt x="2453847" y="273204"/>
                </a:lnTo>
                <a:lnTo>
                  <a:pt x="2490580" y="299098"/>
                </a:lnTo>
                <a:lnTo>
                  <a:pt x="2526512" y="325995"/>
                </a:lnTo>
                <a:lnTo>
                  <a:pt x="2561625" y="353875"/>
                </a:lnTo>
                <a:lnTo>
                  <a:pt x="2595898" y="382715"/>
                </a:lnTo>
                <a:lnTo>
                  <a:pt x="2629314" y="412492"/>
                </a:lnTo>
                <a:lnTo>
                  <a:pt x="2661853" y="443187"/>
                </a:lnTo>
                <a:lnTo>
                  <a:pt x="2693496" y="474775"/>
                </a:lnTo>
                <a:lnTo>
                  <a:pt x="2724224" y="507236"/>
                </a:lnTo>
                <a:lnTo>
                  <a:pt x="2754018" y="540548"/>
                </a:lnTo>
                <a:lnTo>
                  <a:pt x="2782859" y="574688"/>
                </a:lnTo>
                <a:lnTo>
                  <a:pt x="2810728" y="609635"/>
                </a:lnTo>
                <a:lnTo>
                  <a:pt x="2837605" y="645366"/>
                </a:lnTo>
                <a:lnTo>
                  <a:pt x="2863472" y="681860"/>
                </a:lnTo>
                <a:lnTo>
                  <a:pt x="2888310" y="719095"/>
                </a:lnTo>
                <a:lnTo>
                  <a:pt x="2912099" y="757049"/>
                </a:lnTo>
                <a:lnTo>
                  <a:pt x="2934821" y="795700"/>
                </a:lnTo>
                <a:lnTo>
                  <a:pt x="2956456" y="835025"/>
                </a:lnTo>
                <a:lnTo>
                  <a:pt x="2976985" y="875004"/>
                </a:lnTo>
                <a:lnTo>
                  <a:pt x="2996389" y="915614"/>
                </a:lnTo>
                <a:lnTo>
                  <a:pt x="3014650" y="956834"/>
                </a:lnTo>
                <a:lnTo>
                  <a:pt x="3031748" y="998640"/>
                </a:lnTo>
                <a:lnTo>
                  <a:pt x="3047664" y="1041012"/>
                </a:lnTo>
                <a:lnTo>
                  <a:pt x="3062379" y="1083927"/>
                </a:lnTo>
                <a:lnTo>
                  <a:pt x="3075874" y="1127364"/>
                </a:lnTo>
                <a:lnTo>
                  <a:pt x="3088130" y="1171300"/>
                </a:lnTo>
                <a:lnTo>
                  <a:pt x="3099127" y="1215714"/>
                </a:lnTo>
                <a:lnTo>
                  <a:pt x="3108847" y="1260584"/>
                </a:lnTo>
                <a:lnTo>
                  <a:pt x="3117271" y="1305887"/>
                </a:lnTo>
                <a:lnTo>
                  <a:pt x="3124380" y="1351602"/>
                </a:lnTo>
                <a:lnTo>
                  <a:pt x="3130154" y="1397707"/>
                </a:lnTo>
                <a:lnTo>
                  <a:pt x="3134574" y="1444180"/>
                </a:lnTo>
                <a:lnTo>
                  <a:pt x="3137622" y="1490999"/>
                </a:lnTo>
                <a:lnTo>
                  <a:pt x="3139278" y="1538142"/>
                </a:lnTo>
                <a:lnTo>
                  <a:pt x="3139523" y="1585588"/>
                </a:lnTo>
                <a:lnTo>
                  <a:pt x="3138339" y="1633313"/>
                </a:lnTo>
                <a:lnTo>
                  <a:pt x="3135706" y="1681297"/>
                </a:lnTo>
                <a:lnTo>
                  <a:pt x="3135223" y="1688180"/>
                </a:lnTo>
                <a:lnTo>
                  <a:pt x="3134702" y="1695051"/>
                </a:lnTo>
                <a:lnTo>
                  <a:pt x="3134131" y="1701909"/>
                </a:lnTo>
                <a:lnTo>
                  <a:pt x="1567853" y="1571670"/>
                </a:lnTo>
                <a:lnTo>
                  <a:pt x="0" y="1462031"/>
                </a:lnTo>
                <a:close/>
              </a:path>
            </a:pathLst>
          </a:custGeom>
          <a:ln w="19050">
            <a:solidFill>
              <a:srgbClr val="FFFFFF"/>
            </a:solidFill>
          </a:ln>
        </p:spPr>
        <p:txBody>
          <a:bodyPr wrap="square" lIns="0" tIns="0" rIns="0" bIns="0" rtlCol="0"/>
          <a:lstStyle/>
          <a:p>
            <a:endParaRPr dirty="0"/>
          </a:p>
        </p:txBody>
      </p:sp>
      <p:sp>
        <p:nvSpPr>
          <p:cNvPr id="6" name="object 6"/>
          <p:cNvSpPr/>
          <p:nvPr/>
        </p:nvSpPr>
        <p:spPr>
          <a:xfrm>
            <a:off x="1096614" y="4079635"/>
            <a:ext cx="2982595" cy="1572260"/>
          </a:xfrm>
          <a:custGeom>
            <a:avLst/>
            <a:gdLst/>
            <a:ahLst/>
            <a:cxnLst/>
            <a:rect l="l" t="t" r="r" b="b"/>
            <a:pathLst>
              <a:path w="2982595" h="1572260">
                <a:moveTo>
                  <a:pt x="1416329" y="0"/>
                </a:moveTo>
                <a:lnTo>
                  <a:pt x="0" y="681329"/>
                </a:lnTo>
                <a:lnTo>
                  <a:pt x="21949" y="725199"/>
                </a:lnTo>
                <a:lnTo>
                  <a:pt x="45157" y="768192"/>
                </a:lnTo>
                <a:lnTo>
                  <a:pt x="69596" y="810287"/>
                </a:lnTo>
                <a:lnTo>
                  <a:pt x="95237" y="851467"/>
                </a:lnTo>
                <a:lnTo>
                  <a:pt x="122053" y="891712"/>
                </a:lnTo>
                <a:lnTo>
                  <a:pt x="150017" y="931003"/>
                </a:lnTo>
                <a:lnTo>
                  <a:pt x="179100" y="969321"/>
                </a:lnTo>
                <a:lnTo>
                  <a:pt x="209275" y="1006647"/>
                </a:lnTo>
                <a:lnTo>
                  <a:pt x="240514" y="1042961"/>
                </a:lnTo>
                <a:lnTo>
                  <a:pt x="272789" y="1078245"/>
                </a:lnTo>
                <a:lnTo>
                  <a:pt x="306072" y="1112480"/>
                </a:lnTo>
                <a:lnTo>
                  <a:pt x="340337" y="1145645"/>
                </a:lnTo>
                <a:lnTo>
                  <a:pt x="375554" y="1177724"/>
                </a:lnTo>
                <a:lnTo>
                  <a:pt x="411696" y="1208695"/>
                </a:lnTo>
                <a:lnTo>
                  <a:pt x="448736" y="1238540"/>
                </a:lnTo>
                <a:lnTo>
                  <a:pt x="486645" y="1267241"/>
                </a:lnTo>
                <a:lnTo>
                  <a:pt x="525397" y="1294777"/>
                </a:lnTo>
                <a:lnTo>
                  <a:pt x="564963" y="1321130"/>
                </a:lnTo>
                <a:lnTo>
                  <a:pt x="605315" y="1346281"/>
                </a:lnTo>
                <a:lnTo>
                  <a:pt x="646425" y="1370211"/>
                </a:lnTo>
                <a:lnTo>
                  <a:pt x="688267" y="1392899"/>
                </a:lnTo>
                <a:lnTo>
                  <a:pt x="730812" y="1414329"/>
                </a:lnTo>
                <a:lnTo>
                  <a:pt x="774032" y="1434479"/>
                </a:lnTo>
                <a:lnTo>
                  <a:pt x="817899" y="1453332"/>
                </a:lnTo>
                <a:lnTo>
                  <a:pt x="862387" y="1470868"/>
                </a:lnTo>
                <a:lnTo>
                  <a:pt x="907467" y="1487068"/>
                </a:lnTo>
                <a:lnTo>
                  <a:pt x="953111" y="1501912"/>
                </a:lnTo>
                <a:lnTo>
                  <a:pt x="999292" y="1515383"/>
                </a:lnTo>
                <a:lnTo>
                  <a:pt x="1045981" y="1527460"/>
                </a:lnTo>
                <a:lnTo>
                  <a:pt x="1093152" y="1538125"/>
                </a:lnTo>
                <a:lnTo>
                  <a:pt x="1140776" y="1547358"/>
                </a:lnTo>
                <a:lnTo>
                  <a:pt x="1188826" y="1555141"/>
                </a:lnTo>
                <a:lnTo>
                  <a:pt x="1237273" y="1561454"/>
                </a:lnTo>
                <a:lnTo>
                  <a:pt x="1286090" y="1566278"/>
                </a:lnTo>
                <a:lnTo>
                  <a:pt x="1334035" y="1569542"/>
                </a:lnTo>
                <a:lnTo>
                  <a:pt x="1381740" y="1571354"/>
                </a:lnTo>
                <a:lnTo>
                  <a:pt x="1429184" y="1571732"/>
                </a:lnTo>
                <a:lnTo>
                  <a:pt x="1476345" y="1570696"/>
                </a:lnTo>
                <a:lnTo>
                  <a:pt x="1523200" y="1568264"/>
                </a:lnTo>
                <a:lnTo>
                  <a:pt x="1569727" y="1564455"/>
                </a:lnTo>
                <a:lnTo>
                  <a:pt x="1615903" y="1559288"/>
                </a:lnTo>
                <a:lnTo>
                  <a:pt x="1661708" y="1552781"/>
                </a:lnTo>
                <a:lnTo>
                  <a:pt x="1707118" y="1544954"/>
                </a:lnTo>
                <a:lnTo>
                  <a:pt x="1752111" y="1535825"/>
                </a:lnTo>
                <a:lnTo>
                  <a:pt x="1796666" y="1525412"/>
                </a:lnTo>
                <a:lnTo>
                  <a:pt x="1840760" y="1513736"/>
                </a:lnTo>
                <a:lnTo>
                  <a:pt x="1884370" y="1500813"/>
                </a:lnTo>
                <a:lnTo>
                  <a:pt x="1927475" y="1486664"/>
                </a:lnTo>
                <a:lnTo>
                  <a:pt x="1970052" y="1471307"/>
                </a:lnTo>
                <a:lnTo>
                  <a:pt x="2012080" y="1454760"/>
                </a:lnTo>
                <a:lnTo>
                  <a:pt x="2053536" y="1437043"/>
                </a:lnTo>
                <a:lnTo>
                  <a:pt x="2094397" y="1418175"/>
                </a:lnTo>
                <a:lnTo>
                  <a:pt x="2134643" y="1398173"/>
                </a:lnTo>
                <a:lnTo>
                  <a:pt x="2174250" y="1377057"/>
                </a:lnTo>
                <a:lnTo>
                  <a:pt x="2213196" y="1354846"/>
                </a:lnTo>
                <a:lnTo>
                  <a:pt x="2251459" y="1331558"/>
                </a:lnTo>
                <a:lnTo>
                  <a:pt x="2289018" y="1307213"/>
                </a:lnTo>
                <a:lnTo>
                  <a:pt x="2325849" y="1281828"/>
                </a:lnTo>
                <a:lnTo>
                  <a:pt x="2361931" y="1255423"/>
                </a:lnTo>
                <a:lnTo>
                  <a:pt x="2397241" y="1228016"/>
                </a:lnTo>
                <a:lnTo>
                  <a:pt x="2431757" y="1199627"/>
                </a:lnTo>
                <a:lnTo>
                  <a:pt x="2465458" y="1170274"/>
                </a:lnTo>
                <a:lnTo>
                  <a:pt x="2498320" y="1139976"/>
                </a:lnTo>
                <a:lnTo>
                  <a:pt x="2530322" y="1108751"/>
                </a:lnTo>
                <a:lnTo>
                  <a:pt x="2561442" y="1076618"/>
                </a:lnTo>
                <a:lnTo>
                  <a:pt x="2591657" y="1043597"/>
                </a:lnTo>
                <a:lnTo>
                  <a:pt x="2620945" y="1009706"/>
                </a:lnTo>
                <a:lnTo>
                  <a:pt x="2649284" y="974963"/>
                </a:lnTo>
                <a:lnTo>
                  <a:pt x="2676652" y="939388"/>
                </a:lnTo>
                <a:lnTo>
                  <a:pt x="2703027" y="902999"/>
                </a:lnTo>
                <a:lnTo>
                  <a:pt x="2728385" y="865815"/>
                </a:lnTo>
                <a:lnTo>
                  <a:pt x="2752707" y="827855"/>
                </a:lnTo>
                <a:lnTo>
                  <a:pt x="2775968" y="789138"/>
                </a:lnTo>
                <a:lnTo>
                  <a:pt x="2798147" y="749681"/>
                </a:lnTo>
                <a:lnTo>
                  <a:pt x="2819222" y="709505"/>
                </a:lnTo>
                <a:lnTo>
                  <a:pt x="2839170" y="668628"/>
                </a:lnTo>
                <a:lnTo>
                  <a:pt x="2857969" y="627069"/>
                </a:lnTo>
                <a:lnTo>
                  <a:pt x="2875598" y="584846"/>
                </a:lnTo>
                <a:lnTo>
                  <a:pt x="2892034" y="541978"/>
                </a:lnTo>
                <a:lnTo>
                  <a:pt x="2907254" y="498484"/>
                </a:lnTo>
                <a:lnTo>
                  <a:pt x="2921237" y="454383"/>
                </a:lnTo>
                <a:lnTo>
                  <a:pt x="2933960" y="409694"/>
                </a:lnTo>
                <a:lnTo>
                  <a:pt x="2945402" y="364434"/>
                </a:lnTo>
                <a:lnTo>
                  <a:pt x="2955540" y="318624"/>
                </a:lnTo>
                <a:lnTo>
                  <a:pt x="2964351" y="272282"/>
                </a:lnTo>
                <a:lnTo>
                  <a:pt x="2971814" y="225427"/>
                </a:lnTo>
                <a:lnTo>
                  <a:pt x="2977907" y="178077"/>
                </a:lnTo>
                <a:lnTo>
                  <a:pt x="2982607" y="130251"/>
                </a:lnTo>
                <a:lnTo>
                  <a:pt x="1416329" y="0"/>
                </a:lnTo>
                <a:close/>
              </a:path>
            </a:pathLst>
          </a:custGeom>
          <a:solidFill>
            <a:srgbClr val="C0504D"/>
          </a:solidFill>
        </p:spPr>
        <p:txBody>
          <a:bodyPr wrap="square" lIns="0" tIns="0" rIns="0" bIns="0" rtlCol="0"/>
          <a:lstStyle/>
          <a:p>
            <a:endParaRPr dirty="0"/>
          </a:p>
        </p:txBody>
      </p:sp>
      <p:sp>
        <p:nvSpPr>
          <p:cNvPr id="7" name="object 7"/>
          <p:cNvSpPr/>
          <p:nvPr/>
        </p:nvSpPr>
        <p:spPr>
          <a:xfrm>
            <a:off x="1096614" y="4079635"/>
            <a:ext cx="2982595" cy="1572260"/>
          </a:xfrm>
          <a:custGeom>
            <a:avLst/>
            <a:gdLst/>
            <a:ahLst/>
            <a:cxnLst/>
            <a:rect l="l" t="t" r="r" b="b"/>
            <a:pathLst>
              <a:path w="2982595" h="1572260">
                <a:moveTo>
                  <a:pt x="2982607" y="130251"/>
                </a:moveTo>
                <a:lnTo>
                  <a:pt x="2977907" y="178077"/>
                </a:lnTo>
                <a:lnTo>
                  <a:pt x="2971814" y="225427"/>
                </a:lnTo>
                <a:lnTo>
                  <a:pt x="2964351" y="272282"/>
                </a:lnTo>
                <a:lnTo>
                  <a:pt x="2955540" y="318624"/>
                </a:lnTo>
                <a:lnTo>
                  <a:pt x="2945402" y="364434"/>
                </a:lnTo>
                <a:lnTo>
                  <a:pt x="2933960" y="409694"/>
                </a:lnTo>
                <a:lnTo>
                  <a:pt x="2921237" y="454383"/>
                </a:lnTo>
                <a:lnTo>
                  <a:pt x="2907254" y="498484"/>
                </a:lnTo>
                <a:lnTo>
                  <a:pt x="2892034" y="541978"/>
                </a:lnTo>
                <a:lnTo>
                  <a:pt x="2875598" y="584846"/>
                </a:lnTo>
                <a:lnTo>
                  <a:pt x="2857969" y="627069"/>
                </a:lnTo>
                <a:lnTo>
                  <a:pt x="2839170" y="668628"/>
                </a:lnTo>
                <a:lnTo>
                  <a:pt x="2819222" y="709505"/>
                </a:lnTo>
                <a:lnTo>
                  <a:pt x="2798147" y="749681"/>
                </a:lnTo>
                <a:lnTo>
                  <a:pt x="2775968" y="789138"/>
                </a:lnTo>
                <a:lnTo>
                  <a:pt x="2752707" y="827855"/>
                </a:lnTo>
                <a:lnTo>
                  <a:pt x="2728385" y="865815"/>
                </a:lnTo>
                <a:lnTo>
                  <a:pt x="2703027" y="902999"/>
                </a:lnTo>
                <a:lnTo>
                  <a:pt x="2676652" y="939388"/>
                </a:lnTo>
                <a:lnTo>
                  <a:pt x="2649284" y="974963"/>
                </a:lnTo>
                <a:lnTo>
                  <a:pt x="2620945" y="1009706"/>
                </a:lnTo>
                <a:lnTo>
                  <a:pt x="2591657" y="1043597"/>
                </a:lnTo>
                <a:lnTo>
                  <a:pt x="2561442" y="1076618"/>
                </a:lnTo>
                <a:lnTo>
                  <a:pt x="2530322" y="1108751"/>
                </a:lnTo>
                <a:lnTo>
                  <a:pt x="2498320" y="1139976"/>
                </a:lnTo>
                <a:lnTo>
                  <a:pt x="2465458" y="1170274"/>
                </a:lnTo>
                <a:lnTo>
                  <a:pt x="2431757" y="1199627"/>
                </a:lnTo>
                <a:lnTo>
                  <a:pt x="2397241" y="1228016"/>
                </a:lnTo>
                <a:lnTo>
                  <a:pt x="2361931" y="1255423"/>
                </a:lnTo>
                <a:lnTo>
                  <a:pt x="2325849" y="1281828"/>
                </a:lnTo>
                <a:lnTo>
                  <a:pt x="2289018" y="1307213"/>
                </a:lnTo>
                <a:lnTo>
                  <a:pt x="2251459" y="1331558"/>
                </a:lnTo>
                <a:lnTo>
                  <a:pt x="2213196" y="1354846"/>
                </a:lnTo>
                <a:lnTo>
                  <a:pt x="2174250" y="1377057"/>
                </a:lnTo>
                <a:lnTo>
                  <a:pt x="2134643" y="1398173"/>
                </a:lnTo>
                <a:lnTo>
                  <a:pt x="2094397" y="1418175"/>
                </a:lnTo>
                <a:lnTo>
                  <a:pt x="2053536" y="1437043"/>
                </a:lnTo>
                <a:lnTo>
                  <a:pt x="2012080" y="1454760"/>
                </a:lnTo>
                <a:lnTo>
                  <a:pt x="1970052" y="1471307"/>
                </a:lnTo>
                <a:lnTo>
                  <a:pt x="1927475" y="1486664"/>
                </a:lnTo>
                <a:lnTo>
                  <a:pt x="1884370" y="1500813"/>
                </a:lnTo>
                <a:lnTo>
                  <a:pt x="1840760" y="1513736"/>
                </a:lnTo>
                <a:lnTo>
                  <a:pt x="1796666" y="1525412"/>
                </a:lnTo>
                <a:lnTo>
                  <a:pt x="1752111" y="1535825"/>
                </a:lnTo>
                <a:lnTo>
                  <a:pt x="1707118" y="1544954"/>
                </a:lnTo>
                <a:lnTo>
                  <a:pt x="1661708" y="1552781"/>
                </a:lnTo>
                <a:lnTo>
                  <a:pt x="1615903" y="1559288"/>
                </a:lnTo>
                <a:lnTo>
                  <a:pt x="1569727" y="1564455"/>
                </a:lnTo>
                <a:lnTo>
                  <a:pt x="1523200" y="1568264"/>
                </a:lnTo>
                <a:lnTo>
                  <a:pt x="1476345" y="1570696"/>
                </a:lnTo>
                <a:lnTo>
                  <a:pt x="1429184" y="1571732"/>
                </a:lnTo>
                <a:lnTo>
                  <a:pt x="1381740" y="1571354"/>
                </a:lnTo>
                <a:lnTo>
                  <a:pt x="1334035" y="1569542"/>
                </a:lnTo>
                <a:lnTo>
                  <a:pt x="1286090" y="1566278"/>
                </a:lnTo>
                <a:lnTo>
                  <a:pt x="1237273" y="1561454"/>
                </a:lnTo>
                <a:lnTo>
                  <a:pt x="1188826" y="1555141"/>
                </a:lnTo>
                <a:lnTo>
                  <a:pt x="1140776" y="1547358"/>
                </a:lnTo>
                <a:lnTo>
                  <a:pt x="1093152" y="1538125"/>
                </a:lnTo>
                <a:lnTo>
                  <a:pt x="1045981" y="1527460"/>
                </a:lnTo>
                <a:lnTo>
                  <a:pt x="999292" y="1515383"/>
                </a:lnTo>
                <a:lnTo>
                  <a:pt x="953111" y="1501912"/>
                </a:lnTo>
                <a:lnTo>
                  <a:pt x="907467" y="1487068"/>
                </a:lnTo>
                <a:lnTo>
                  <a:pt x="862387" y="1470868"/>
                </a:lnTo>
                <a:lnTo>
                  <a:pt x="817899" y="1453332"/>
                </a:lnTo>
                <a:lnTo>
                  <a:pt x="774032" y="1434479"/>
                </a:lnTo>
                <a:lnTo>
                  <a:pt x="730812" y="1414329"/>
                </a:lnTo>
                <a:lnTo>
                  <a:pt x="688267" y="1392899"/>
                </a:lnTo>
                <a:lnTo>
                  <a:pt x="646425" y="1370211"/>
                </a:lnTo>
                <a:lnTo>
                  <a:pt x="605315" y="1346281"/>
                </a:lnTo>
                <a:lnTo>
                  <a:pt x="564963" y="1321130"/>
                </a:lnTo>
                <a:lnTo>
                  <a:pt x="525397" y="1294777"/>
                </a:lnTo>
                <a:lnTo>
                  <a:pt x="486645" y="1267241"/>
                </a:lnTo>
                <a:lnTo>
                  <a:pt x="448736" y="1238540"/>
                </a:lnTo>
                <a:lnTo>
                  <a:pt x="411696" y="1208695"/>
                </a:lnTo>
                <a:lnTo>
                  <a:pt x="375554" y="1177724"/>
                </a:lnTo>
                <a:lnTo>
                  <a:pt x="340337" y="1145645"/>
                </a:lnTo>
                <a:lnTo>
                  <a:pt x="306072" y="1112480"/>
                </a:lnTo>
                <a:lnTo>
                  <a:pt x="272789" y="1078245"/>
                </a:lnTo>
                <a:lnTo>
                  <a:pt x="240514" y="1042961"/>
                </a:lnTo>
                <a:lnTo>
                  <a:pt x="209275" y="1006647"/>
                </a:lnTo>
                <a:lnTo>
                  <a:pt x="179100" y="969321"/>
                </a:lnTo>
                <a:lnTo>
                  <a:pt x="150017" y="931003"/>
                </a:lnTo>
                <a:lnTo>
                  <a:pt x="122053" y="891712"/>
                </a:lnTo>
                <a:lnTo>
                  <a:pt x="95237" y="851467"/>
                </a:lnTo>
                <a:lnTo>
                  <a:pt x="69596" y="810287"/>
                </a:lnTo>
                <a:lnTo>
                  <a:pt x="45157" y="768192"/>
                </a:lnTo>
                <a:lnTo>
                  <a:pt x="21949" y="725199"/>
                </a:lnTo>
                <a:lnTo>
                  <a:pt x="0" y="681329"/>
                </a:lnTo>
                <a:lnTo>
                  <a:pt x="1416329" y="0"/>
                </a:lnTo>
                <a:lnTo>
                  <a:pt x="2982607" y="130251"/>
                </a:lnTo>
                <a:close/>
              </a:path>
            </a:pathLst>
          </a:custGeom>
          <a:ln w="19050">
            <a:solidFill>
              <a:srgbClr val="FFFFFF"/>
            </a:solidFill>
          </a:ln>
        </p:spPr>
        <p:txBody>
          <a:bodyPr wrap="square" lIns="0" tIns="0" rIns="0" bIns="0" rtlCol="0"/>
          <a:lstStyle/>
          <a:p>
            <a:endParaRPr dirty="0"/>
          </a:p>
        </p:txBody>
      </p:sp>
      <p:sp>
        <p:nvSpPr>
          <p:cNvPr id="8" name="object 8"/>
          <p:cNvSpPr/>
          <p:nvPr/>
        </p:nvSpPr>
        <p:spPr>
          <a:xfrm>
            <a:off x="1021942" y="4079638"/>
            <a:ext cx="1491615" cy="681355"/>
          </a:xfrm>
          <a:custGeom>
            <a:avLst/>
            <a:gdLst/>
            <a:ahLst/>
            <a:cxnLst/>
            <a:rect l="l" t="t" r="r" b="b"/>
            <a:pathLst>
              <a:path w="1491614" h="681354">
                <a:moveTo>
                  <a:pt x="1491005" y="0"/>
                </a:moveTo>
                <a:lnTo>
                  <a:pt x="0" y="497090"/>
                </a:lnTo>
                <a:lnTo>
                  <a:pt x="16475" y="544019"/>
                </a:lnTo>
                <a:lnTo>
                  <a:pt x="34423" y="590391"/>
                </a:lnTo>
                <a:lnTo>
                  <a:pt x="53828" y="636172"/>
                </a:lnTo>
                <a:lnTo>
                  <a:pt x="74675" y="681329"/>
                </a:lnTo>
                <a:lnTo>
                  <a:pt x="1491005" y="0"/>
                </a:lnTo>
                <a:close/>
              </a:path>
            </a:pathLst>
          </a:custGeom>
          <a:solidFill>
            <a:srgbClr val="9BBB59"/>
          </a:solidFill>
        </p:spPr>
        <p:txBody>
          <a:bodyPr wrap="square" lIns="0" tIns="0" rIns="0" bIns="0" rtlCol="0"/>
          <a:lstStyle/>
          <a:p>
            <a:endParaRPr dirty="0"/>
          </a:p>
        </p:txBody>
      </p:sp>
      <p:sp>
        <p:nvSpPr>
          <p:cNvPr id="9" name="object 9"/>
          <p:cNvSpPr/>
          <p:nvPr/>
        </p:nvSpPr>
        <p:spPr>
          <a:xfrm>
            <a:off x="1021942" y="4079638"/>
            <a:ext cx="1491615" cy="681355"/>
          </a:xfrm>
          <a:custGeom>
            <a:avLst/>
            <a:gdLst/>
            <a:ahLst/>
            <a:cxnLst/>
            <a:rect l="l" t="t" r="r" b="b"/>
            <a:pathLst>
              <a:path w="1491614" h="681354">
                <a:moveTo>
                  <a:pt x="74675" y="681329"/>
                </a:moveTo>
                <a:lnTo>
                  <a:pt x="53828" y="636172"/>
                </a:lnTo>
                <a:lnTo>
                  <a:pt x="34423" y="590391"/>
                </a:lnTo>
                <a:lnTo>
                  <a:pt x="16475" y="544019"/>
                </a:lnTo>
                <a:lnTo>
                  <a:pt x="0" y="497090"/>
                </a:lnTo>
                <a:lnTo>
                  <a:pt x="1491005" y="0"/>
                </a:lnTo>
                <a:lnTo>
                  <a:pt x="74675" y="681329"/>
                </a:lnTo>
                <a:close/>
              </a:path>
            </a:pathLst>
          </a:custGeom>
          <a:ln w="19050">
            <a:solidFill>
              <a:srgbClr val="FFFFFF"/>
            </a:solidFill>
          </a:ln>
        </p:spPr>
        <p:txBody>
          <a:bodyPr wrap="square" lIns="0" tIns="0" rIns="0" bIns="0" rtlCol="0"/>
          <a:lstStyle/>
          <a:p>
            <a:endParaRPr dirty="0"/>
          </a:p>
        </p:txBody>
      </p:sp>
      <p:sp>
        <p:nvSpPr>
          <p:cNvPr id="10" name="object 10"/>
          <p:cNvSpPr/>
          <p:nvPr/>
        </p:nvSpPr>
        <p:spPr>
          <a:xfrm>
            <a:off x="941280" y="3970002"/>
            <a:ext cx="1572260" cy="607060"/>
          </a:xfrm>
          <a:custGeom>
            <a:avLst/>
            <a:gdLst/>
            <a:ahLst/>
            <a:cxnLst/>
            <a:rect l="l" t="t" r="r" b="b"/>
            <a:pathLst>
              <a:path w="1572260" h="607060">
                <a:moveTo>
                  <a:pt x="3815" y="0"/>
                </a:moveTo>
                <a:lnTo>
                  <a:pt x="1067" y="51340"/>
                </a:lnTo>
                <a:lnTo>
                  <a:pt x="0" y="102675"/>
                </a:lnTo>
                <a:lnTo>
                  <a:pt x="608" y="153962"/>
                </a:lnTo>
                <a:lnTo>
                  <a:pt x="2888" y="205162"/>
                </a:lnTo>
                <a:lnTo>
                  <a:pt x="6834" y="256234"/>
                </a:lnTo>
                <a:lnTo>
                  <a:pt x="12440" y="307136"/>
                </a:lnTo>
                <a:lnTo>
                  <a:pt x="19702" y="357830"/>
                </a:lnTo>
                <a:lnTo>
                  <a:pt x="28614" y="408273"/>
                </a:lnTo>
                <a:lnTo>
                  <a:pt x="39172" y="458425"/>
                </a:lnTo>
                <a:lnTo>
                  <a:pt x="51369" y="508245"/>
                </a:lnTo>
                <a:lnTo>
                  <a:pt x="65201" y="557694"/>
                </a:lnTo>
                <a:lnTo>
                  <a:pt x="80663" y="606729"/>
                </a:lnTo>
                <a:lnTo>
                  <a:pt x="1571668" y="109639"/>
                </a:lnTo>
                <a:lnTo>
                  <a:pt x="3815" y="0"/>
                </a:lnTo>
                <a:close/>
              </a:path>
            </a:pathLst>
          </a:custGeom>
          <a:solidFill>
            <a:srgbClr val="8064A2"/>
          </a:solidFill>
        </p:spPr>
        <p:txBody>
          <a:bodyPr wrap="square" lIns="0" tIns="0" rIns="0" bIns="0" rtlCol="0"/>
          <a:lstStyle/>
          <a:p>
            <a:endParaRPr dirty="0"/>
          </a:p>
        </p:txBody>
      </p:sp>
      <p:sp>
        <p:nvSpPr>
          <p:cNvPr id="11" name="object 11"/>
          <p:cNvSpPr/>
          <p:nvPr/>
        </p:nvSpPr>
        <p:spPr>
          <a:xfrm>
            <a:off x="941280" y="3970002"/>
            <a:ext cx="1572260" cy="607060"/>
          </a:xfrm>
          <a:custGeom>
            <a:avLst/>
            <a:gdLst/>
            <a:ahLst/>
            <a:cxnLst/>
            <a:rect l="l" t="t" r="r" b="b"/>
            <a:pathLst>
              <a:path w="1572260" h="607060">
                <a:moveTo>
                  <a:pt x="80663" y="606729"/>
                </a:moveTo>
                <a:lnTo>
                  <a:pt x="65201" y="557694"/>
                </a:lnTo>
                <a:lnTo>
                  <a:pt x="51369" y="508245"/>
                </a:lnTo>
                <a:lnTo>
                  <a:pt x="39172" y="458425"/>
                </a:lnTo>
                <a:lnTo>
                  <a:pt x="28614" y="408273"/>
                </a:lnTo>
                <a:lnTo>
                  <a:pt x="19702" y="357830"/>
                </a:lnTo>
                <a:lnTo>
                  <a:pt x="12440" y="307136"/>
                </a:lnTo>
                <a:lnTo>
                  <a:pt x="6834" y="256234"/>
                </a:lnTo>
                <a:lnTo>
                  <a:pt x="2888" y="205162"/>
                </a:lnTo>
                <a:lnTo>
                  <a:pt x="608" y="153962"/>
                </a:lnTo>
                <a:lnTo>
                  <a:pt x="0" y="102675"/>
                </a:lnTo>
                <a:lnTo>
                  <a:pt x="1067" y="51340"/>
                </a:lnTo>
                <a:lnTo>
                  <a:pt x="3815" y="0"/>
                </a:lnTo>
                <a:lnTo>
                  <a:pt x="1571668" y="109639"/>
                </a:lnTo>
                <a:lnTo>
                  <a:pt x="80663" y="606729"/>
                </a:lnTo>
                <a:close/>
              </a:path>
            </a:pathLst>
          </a:custGeom>
          <a:ln w="19049">
            <a:solidFill>
              <a:srgbClr val="FFFFFF"/>
            </a:solidFill>
          </a:ln>
        </p:spPr>
        <p:txBody>
          <a:bodyPr wrap="square" lIns="0" tIns="0" rIns="0" bIns="0" rtlCol="0"/>
          <a:lstStyle/>
          <a:p>
            <a:endParaRPr dirty="0"/>
          </a:p>
        </p:txBody>
      </p:sp>
      <p:sp>
        <p:nvSpPr>
          <p:cNvPr id="12" name="object 12"/>
          <p:cNvSpPr/>
          <p:nvPr/>
        </p:nvSpPr>
        <p:spPr>
          <a:xfrm>
            <a:off x="1056132" y="4669535"/>
            <a:ext cx="0" cy="744220"/>
          </a:xfrm>
          <a:custGeom>
            <a:avLst/>
            <a:gdLst/>
            <a:ahLst/>
            <a:cxnLst/>
            <a:rect l="l" t="t" r="r" b="b"/>
            <a:pathLst>
              <a:path h="744220">
                <a:moveTo>
                  <a:pt x="0" y="0"/>
                </a:moveTo>
                <a:lnTo>
                  <a:pt x="0" y="687324"/>
                </a:lnTo>
                <a:lnTo>
                  <a:pt x="0" y="743712"/>
                </a:lnTo>
              </a:path>
            </a:pathLst>
          </a:custGeom>
          <a:ln w="9525">
            <a:solidFill>
              <a:srgbClr val="A7A8A7"/>
            </a:solidFill>
          </a:ln>
        </p:spPr>
        <p:txBody>
          <a:bodyPr wrap="square" lIns="0" tIns="0" rIns="0" bIns="0" rtlCol="0"/>
          <a:lstStyle/>
          <a:p>
            <a:endParaRPr dirty="0"/>
          </a:p>
        </p:txBody>
      </p:sp>
      <p:sp>
        <p:nvSpPr>
          <p:cNvPr id="13" name="object 13"/>
          <p:cNvSpPr/>
          <p:nvPr/>
        </p:nvSpPr>
        <p:spPr>
          <a:xfrm>
            <a:off x="661416" y="3569208"/>
            <a:ext cx="292735" cy="708660"/>
          </a:xfrm>
          <a:custGeom>
            <a:avLst/>
            <a:gdLst/>
            <a:ahLst/>
            <a:cxnLst/>
            <a:rect l="l" t="t" r="r" b="b"/>
            <a:pathLst>
              <a:path w="292734" h="708660">
                <a:moveTo>
                  <a:pt x="292608" y="708659"/>
                </a:moveTo>
                <a:lnTo>
                  <a:pt x="57911" y="0"/>
                </a:lnTo>
                <a:lnTo>
                  <a:pt x="0" y="0"/>
                </a:lnTo>
              </a:path>
            </a:pathLst>
          </a:custGeom>
          <a:ln w="9525">
            <a:solidFill>
              <a:srgbClr val="A7A8A7"/>
            </a:solidFill>
          </a:ln>
        </p:spPr>
        <p:txBody>
          <a:bodyPr wrap="square" lIns="0" tIns="0" rIns="0" bIns="0" rtlCol="0"/>
          <a:lstStyle/>
          <a:p>
            <a:endParaRPr dirty="0"/>
          </a:p>
        </p:txBody>
      </p:sp>
      <p:sp>
        <p:nvSpPr>
          <p:cNvPr id="14" name="object 14"/>
          <p:cNvSpPr txBox="1"/>
          <p:nvPr/>
        </p:nvSpPr>
        <p:spPr>
          <a:xfrm>
            <a:off x="2095496" y="2835405"/>
            <a:ext cx="996315" cy="1052830"/>
          </a:xfrm>
          <a:prstGeom prst="rect">
            <a:avLst/>
          </a:prstGeom>
        </p:spPr>
        <p:txBody>
          <a:bodyPr vert="horz" wrap="square" lIns="0" tIns="0" rIns="0" bIns="0" rtlCol="0">
            <a:spAutoFit/>
          </a:bodyPr>
          <a:lstStyle/>
          <a:p>
            <a:pPr marL="12700" marR="31115" algn="ctr">
              <a:lnSpc>
                <a:spcPts val="1639"/>
              </a:lnSpc>
            </a:pPr>
            <a:r>
              <a:rPr sz="1400" dirty="0">
                <a:solidFill>
                  <a:srgbClr val="FFFFFF"/>
                </a:solidFill>
                <a:latin typeface="+mn-lt"/>
                <a:cs typeface="Cambria"/>
              </a:rPr>
              <a:t>I</a:t>
            </a:r>
            <a:r>
              <a:rPr sz="1400" spc="-5" dirty="0">
                <a:solidFill>
                  <a:srgbClr val="FFFFFF"/>
                </a:solidFill>
                <a:latin typeface="+mn-lt"/>
                <a:cs typeface="Cambria"/>
              </a:rPr>
              <a:t>ns</a:t>
            </a:r>
            <a:r>
              <a:rPr sz="1400" spc="5" dirty="0">
                <a:solidFill>
                  <a:srgbClr val="FFFFFF"/>
                </a:solidFill>
                <a:latin typeface="+mn-lt"/>
                <a:cs typeface="Cambria"/>
              </a:rPr>
              <a:t>tituti</a:t>
            </a:r>
            <a:r>
              <a:rPr sz="1400" dirty="0">
                <a:solidFill>
                  <a:srgbClr val="FFFFFF"/>
                </a:solidFill>
                <a:latin typeface="+mn-lt"/>
                <a:cs typeface="Cambria"/>
              </a:rPr>
              <a:t>o</a:t>
            </a:r>
            <a:r>
              <a:rPr sz="1400" spc="-5" dirty="0">
                <a:solidFill>
                  <a:srgbClr val="FFFFFF"/>
                </a:solidFill>
                <a:latin typeface="+mn-lt"/>
                <a:cs typeface="Cambria"/>
              </a:rPr>
              <a:t>na</a:t>
            </a:r>
            <a:r>
              <a:rPr sz="1400" dirty="0">
                <a:solidFill>
                  <a:srgbClr val="FFFFFF"/>
                </a:solidFill>
                <a:latin typeface="+mn-lt"/>
                <a:cs typeface="Cambria"/>
              </a:rPr>
              <a:t>l  </a:t>
            </a:r>
            <a:r>
              <a:rPr sz="1400" spc="-5" dirty="0">
                <a:solidFill>
                  <a:srgbClr val="FFFFFF"/>
                </a:solidFill>
                <a:latin typeface="+mn-lt"/>
                <a:cs typeface="Cambria"/>
              </a:rPr>
              <a:t>HEERF</a:t>
            </a:r>
            <a:endParaRPr sz="1400" dirty="0">
              <a:latin typeface="+mn-lt"/>
              <a:cs typeface="Cambria"/>
            </a:endParaRPr>
          </a:p>
          <a:p>
            <a:pPr marR="18415" algn="ctr">
              <a:lnSpc>
                <a:spcPts val="1565"/>
              </a:lnSpc>
            </a:pPr>
            <a:r>
              <a:rPr sz="1400" spc="-5" dirty="0">
                <a:solidFill>
                  <a:srgbClr val="FFFFFF"/>
                </a:solidFill>
                <a:latin typeface="+mn-lt"/>
                <a:cs typeface="Cambria"/>
              </a:rPr>
              <a:t>Funding</a:t>
            </a:r>
            <a:endParaRPr sz="1400" dirty="0">
              <a:latin typeface="+mn-lt"/>
              <a:cs typeface="Cambria"/>
            </a:endParaRPr>
          </a:p>
          <a:p>
            <a:pPr marL="27940" marR="5080" algn="ctr">
              <a:lnSpc>
                <a:spcPts val="1639"/>
              </a:lnSpc>
              <a:spcBef>
                <a:spcPts val="70"/>
              </a:spcBef>
            </a:pPr>
            <a:r>
              <a:rPr sz="1400" spc="-5" dirty="0">
                <a:solidFill>
                  <a:srgbClr val="FFFFFF"/>
                </a:solidFill>
                <a:latin typeface="+mn-lt"/>
                <a:cs typeface="Cambria"/>
              </a:rPr>
              <a:t>$</a:t>
            </a:r>
            <a:r>
              <a:rPr sz="1400" dirty="0">
                <a:solidFill>
                  <a:srgbClr val="FFFFFF"/>
                </a:solidFill>
                <a:latin typeface="+mn-lt"/>
                <a:cs typeface="Cambria"/>
              </a:rPr>
              <a:t>11,475,379  50%</a:t>
            </a:r>
            <a:endParaRPr sz="1400" dirty="0">
              <a:latin typeface="+mn-lt"/>
              <a:cs typeface="Cambria"/>
            </a:endParaRPr>
          </a:p>
        </p:txBody>
      </p:sp>
      <p:sp>
        <p:nvSpPr>
          <p:cNvPr id="15" name="object 15"/>
          <p:cNvSpPr txBox="1"/>
          <p:nvPr/>
        </p:nvSpPr>
        <p:spPr>
          <a:xfrm>
            <a:off x="2145779" y="4233204"/>
            <a:ext cx="901065" cy="1267460"/>
          </a:xfrm>
          <a:prstGeom prst="rect">
            <a:avLst/>
          </a:prstGeom>
        </p:spPr>
        <p:txBody>
          <a:bodyPr vert="horz" wrap="square" lIns="0" tIns="0" rIns="0" bIns="0" rtlCol="0">
            <a:spAutoFit/>
          </a:bodyPr>
          <a:lstStyle/>
          <a:p>
            <a:pPr marL="12700" marR="27940" indent="635" algn="ctr">
              <a:lnSpc>
                <a:spcPct val="97500"/>
              </a:lnSpc>
            </a:pPr>
            <a:r>
              <a:rPr sz="1400" dirty="0">
                <a:solidFill>
                  <a:srgbClr val="FFFFFF"/>
                </a:solidFill>
                <a:latin typeface="+mn-lt"/>
                <a:cs typeface="Cambria"/>
              </a:rPr>
              <a:t>Student  </a:t>
            </a:r>
            <a:r>
              <a:rPr sz="1400" spc="-5" dirty="0">
                <a:solidFill>
                  <a:srgbClr val="FFFFFF"/>
                </a:solidFill>
                <a:latin typeface="+mn-lt"/>
                <a:cs typeface="Cambria"/>
              </a:rPr>
              <a:t>Eme</a:t>
            </a:r>
            <a:r>
              <a:rPr sz="1400" spc="-20" dirty="0">
                <a:solidFill>
                  <a:srgbClr val="FFFFFF"/>
                </a:solidFill>
                <a:latin typeface="+mn-lt"/>
                <a:cs typeface="Cambria"/>
              </a:rPr>
              <a:t>r</a:t>
            </a:r>
            <a:r>
              <a:rPr sz="1400" dirty="0">
                <a:solidFill>
                  <a:srgbClr val="FFFFFF"/>
                </a:solidFill>
                <a:latin typeface="+mn-lt"/>
                <a:cs typeface="Cambria"/>
              </a:rPr>
              <a:t>g</a:t>
            </a:r>
            <a:r>
              <a:rPr sz="1400" spc="-5" dirty="0">
                <a:solidFill>
                  <a:srgbClr val="FFFFFF"/>
                </a:solidFill>
                <a:latin typeface="+mn-lt"/>
                <a:cs typeface="Cambria"/>
              </a:rPr>
              <a:t>en</a:t>
            </a:r>
            <a:r>
              <a:rPr sz="1400" spc="5" dirty="0">
                <a:solidFill>
                  <a:srgbClr val="FFFFFF"/>
                </a:solidFill>
                <a:latin typeface="+mn-lt"/>
                <a:cs typeface="Cambria"/>
              </a:rPr>
              <a:t>c</a:t>
            </a:r>
            <a:r>
              <a:rPr sz="1400" dirty="0">
                <a:solidFill>
                  <a:srgbClr val="FFFFFF"/>
                </a:solidFill>
                <a:latin typeface="+mn-lt"/>
                <a:cs typeface="Cambria"/>
              </a:rPr>
              <a:t>y  Aid</a:t>
            </a:r>
            <a:r>
              <a:rPr sz="1400" spc="-80" dirty="0">
                <a:solidFill>
                  <a:srgbClr val="FFFFFF"/>
                </a:solidFill>
                <a:latin typeface="+mn-lt"/>
                <a:cs typeface="Cambria"/>
              </a:rPr>
              <a:t> </a:t>
            </a:r>
            <a:r>
              <a:rPr sz="1400" spc="-5" dirty="0">
                <a:solidFill>
                  <a:srgbClr val="FFFFFF"/>
                </a:solidFill>
                <a:latin typeface="+mn-lt"/>
                <a:cs typeface="Cambria"/>
              </a:rPr>
              <a:t>HEERF</a:t>
            </a:r>
            <a:endParaRPr sz="1400" dirty="0">
              <a:latin typeface="+mn-lt"/>
              <a:cs typeface="Cambria"/>
            </a:endParaRPr>
          </a:p>
          <a:p>
            <a:pPr marR="13970" algn="ctr">
              <a:lnSpc>
                <a:spcPts val="1625"/>
              </a:lnSpc>
            </a:pPr>
            <a:r>
              <a:rPr sz="1400" spc="-5" dirty="0">
                <a:solidFill>
                  <a:srgbClr val="FFFFFF"/>
                </a:solidFill>
                <a:latin typeface="+mn-lt"/>
                <a:cs typeface="Cambria"/>
              </a:rPr>
              <a:t>Funding</a:t>
            </a:r>
            <a:endParaRPr sz="1400" dirty="0">
              <a:latin typeface="+mn-lt"/>
              <a:cs typeface="Cambria"/>
            </a:endParaRPr>
          </a:p>
          <a:p>
            <a:pPr marL="30480" marR="5080" algn="ctr">
              <a:lnSpc>
                <a:spcPts val="1639"/>
              </a:lnSpc>
              <a:spcBef>
                <a:spcPts val="70"/>
              </a:spcBef>
            </a:pPr>
            <a:r>
              <a:rPr sz="1400" spc="-5" dirty="0">
                <a:solidFill>
                  <a:srgbClr val="FFFFFF"/>
                </a:solidFill>
                <a:latin typeface="+mn-lt"/>
                <a:cs typeface="Cambria"/>
              </a:rPr>
              <a:t>$</a:t>
            </a:r>
            <a:r>
              <a:rPr sz="1400" dirty="0">
                <a:solidFill>
                  <a:srgbClr val="FFFFFF"/>
                </a:solidFill>
                <a:latin typeface="+mn-lt"/>
                <a:cs typeface="Cambria"/>
              </a:rPr>
              <a:t>9,494,792  42%</a:t>
            </a:r>
            <a:endParaRPr sz="1400" dirty="0">
              <a:latin typeface="+mn-lt"/>
              <a:cs typeface="Cambria"/>
            </a:endParaRPr>
          </a:p>
        </p:txBody>
      </p:sp>
      <p:sp>
        <p:nvSpPr>
          <p:cNvPr id="16" name="object 16"/>
          <p:cNvSpPr txBox="1"/>
          <p:nvPr/>
        </p:nvSpPr>
        <p:spPr>
          <a:xfrm>
            <a:off x="165980" y="5262391"/>
            <a:ext cx="1191260" cy="215444"/>
          </a:xfrm>
          <a:prstGeom prst="rect">
            <a:avLst/>
          </a:prstGeom>
        </p:spPr>
        <p:txBody>
          <a:bodyPr vert="horz" wrap="square" lIns="0" tIns="0" rIns="0" bIns="0" rtlCol="0">
            <a:spAutoFit/>
          </a:bodyPr>
          <a:lstStyle/>
          <a:p>
            <a:pPr marL="12700">
              <a:lnSpc>
                <a:spcPct val="100000"/>
              </a:lnSpc>
            </a:pPr>
            <a:r>
              <a:rPr sz="1400" spc="-5" dirty="0">
                <a:latin typeface="+mn-lt"/>
                <a:cs typeface="Cambria"/>
              </a:rPr>
              <a:t>Supplementary</a:t>
            </a:r>
            <a:endParaRPr sz="1400" dirty="0">
              <a:latin typeface="+mn-lt"/>
              <a:cs typeface="Cambria"/>
            </a:endParaRPr>
          </a:p>
        </p:txBody>
      </p:sp>
      <p:sp>
        <p:nvSpPr>
          <p:cNvPr id="17" name="object 17"/>
          <p:cNvSpPr txBox="1"/>
          <p:nvPr/>
        </p:nvSpPr>
        <p:spPr>
          <a:xfrm>
            <a:off x="149219" y="5483381"/>
            <a:ext cx="1224280" cy="843280"/>
          </a:xfrm>
          <a:prstGeom prst="rect">
            <a:avLst/>
          </a:prstGeom>
        </p:spPr>
        <p:txBody>
          <a:bodyPr vert="horz" wrap="square" lIns="0" tIns="0" rIns="0" bIns="0" rtlCol="0">
            <a:spAutoFit/>
          </a:bodyPr>
          <a:lstStyle/>
          <a:p>
            <a:pPr marL="12065" marR="5080" indent="1905" algn="ctr">
              <a:lnSpc>
                <a:spcPts val="1630"/>
              </a:lnSpc>
            </a:pPr>
            <a:r>
              <a:rPr sz="1400" dirty="0">
                <a:latin typeface="+mn-lt"/>
                <a:cs typeface="Cambria"/>
              </a:rPr>
              <a:t>Institutional  </a:t>
            </a:r>
            <a:r>
              <a:rPr sz="1400" spc="-5" dirty="0">
                <a:latin typeface="+mn-lt"/>
                <a:cs typeface="Cambria"/>
              </a:rPr>
              <a:t>HEERF</a:t>
            </a:r>
            <a:r>
              <a:rPr sz="1400" spc="-75" dirty="0">
                <a:latin typeface="+mn-lt"/>
                <a:cs typeface="Cambria"/>
              </a:rPr>
              <a:t> </a:t>
            </a:r>
            <a:r>
              <a:rPr sz="1400" spc="-5" dirty="0">
                <a:latin typeface="+mn-lt"/>
                <a:cs typeface="Cambria"/>
              </a:rPr>
              <a:t>Funding</a:t>
            </a:r>
            <a:endParaRPr sz="1400" dirty="0">
              <a:latin typeface="+mn-lt"/>
              <a:cs typeface="Cambria"/>
            </a:endParaRPr>
          </a:p>
          <a:p>
            <a:pPr marL="271780" marR="222885" algn="ctr">
              <a:lnSpc>
                <a:spcPts val="1639"/>
              </a:lnSpc>
              <a:spcBef>
                <a:spcPts val="5"/>
              </a:spcBef>
            </a:pPr>
            <a:r>
              <a:rPr sz="1400" spc="-5" dirty="0">
                <a:latin typeface="+mn-lt"/>
                <a:cs typeface="Cambria"/>
              </a:rPr>
              <a:t>$</a:t>
            </a:r>
            <a:r>
              <a:rPr sz="1400" dirty="0">
                <a:latin typeface="+mn-lt"/>
                <a:cs typeface="Cambria"/>
              </a:rPr>
              <a:t>460,395  2%</a:t>
            </a:r>
          </a:p>
        </p:txBody>
      </p:sp>
      <p:sp>
        <p:nvSpPr>
          <p:cNvPr id="18" name="object 18"/>
          <p:cNvSpPr txBox="1"/>
          <p:nvPr/>
        </p:nvSpPr>
        <p:spPr>
          <a:xfrm>
            <a:off x="93455" y="2766830"/>
            <a:ext cx="882650" cy="855344"/>
          </a:xfrm>
          <a:prstGeom prst="rect">
            <a:avLst/>
          </a:prstGeom>
        </p:spPr>
        <p:txBody>
          <a:bodyPr vert="horz" wrap="square" lIns="0" tIns="0" rIns="0" bIns="0" rtlCol="0">
            <a:spAutoFit/>
          </a:bodyPr>
          <a:lstStyle/>
          <a:p>
            <a:pPr marL="50800">
              <a:lnSpc>
                <a:spcPts val="1660"/>
              </a:lnSpc>
            </a:pPr>
            <a:r>
              <a:rPr sz="1400" spc="-5" dirty="0">
                <a:latin typeface="+mn-lt"/>
                <a:cs typeface="Cambria"/>
              </a:rPr>
              <a:t>SC</a:t>
            </a:r>
            <a:r>
              <a:rPr sz="1400" spc="-95" dirty="0">
                <a:latin typeface="+mn-lt"/>
                <a:cs typeface="Cambria"/>
              </a:rPr>
              <a:t> </a:t>
            </a:r>
            <a:r>
              <a:rPr sz="1400" dirty="0">
                <a:latin typeface="+mn-lt"/>
                <a:cs typeface="Cambria"/>
              </a:rPr>
              <a:t>CARES</a:t>
            </a:r>
          </a:p>
          <a:p>
            <a:pPr marR="32384" algn="ctr">
              <a:lnSpc>
                <a:spcPts val="1639"/>
              </a:lnSpc>
            </a:pPr>
            <a:r>
              <a:rPr sz="1400" spc="-5" dirty="0">
                <a:latin typeface="+mn-lt"/>
                <a:cs typeface="Cambria"/>
              </a:rPr>
              <a:t>Funding</a:t>
            </a:r>
            <a:endParaRPr sz="1400" dirty="0">
              <a:latin typeface="+mn-lt"/>
              <a:cs typeface="Cambria"/>
            </a:endParaRPr>
          </a:p>
          <a:p>
            <a:pPr marL="12065" marR="5080" algn="ctr">
              <a:lnSpc>
                <a:spcPts val="1639"/>
              </a:lnSpc>
              <a:spcBef>
                <a:spcPts val="60"/>
              </a:spcBef>
            </a:pPr>
            <a:r>
              <a:rPr sz="1400" spc="-5" dirty="0">
                <a:latin typeface="+mn-lt"/>
                <a:cs typeface="Cambria"/>
              </a:rPr>
              <a:t>$</a:t>
            </a:r>
            <a:r>
              <a:rPr sz="1400" dirty="0">
                <a:latin typeface="+mn-lt"/>
                <a:cs typeface="Cambria"/>
              </a:rPr>
              <a:t>1,424,512  6%</a:t>
            </a:r>
          </a:p>
        </p:txBody>
      </p:sp>
      <p:sp>
        <p:nvSpPr>
          <p:cNvPr id="19" name="object 19"/>
          <p:cNvSpPr txBox="1"/>
          <p:nvPr/>
        </p:nvSpPr>
        <p:spPr>
          <a:xfrm>
            <a:off x="1040218" y="1611827"/>
            <a:ext cx="2581275" cy="500137"/>
          </a:xfrm>
          <a:prstGeom prst="rect">
            <a:avLst/>
          </a:prstGeom>
        </p:spPr>
        <p:txBody>
          <a:bodyPr vert="horz" wrap="square" lIns="0" tIns="0" rIns="0" bIns="0" rtlCol="0">
            <a:spAutoFit/>
          </a:bodyPr>
          <a:lstStyle/>
          <a:p>
            <a:pPr marL="12700" algn="ctr">
              <a:lnSpc>
                <a:spcPct val="100000"/>
              </a:lnSpc>
            </a:pPr>
            <a:r>
              <a:rPr sz="1850" b="1" spc="-10" dirty="0">
                <a:solidFill>
                  <a:srgbClr val="595958"/>
                </a:solidFill>
                <a:latin typeface="+mj-lt"/>
                <a:cs typeface="Cambria"/>
              </a:rPr>
              <a:t>COVID-19 </a:t>
            </a:r>
            <a:r>
              <a:rPr sz="1850" b="1" dirty="0">
                <a:solidFill>
                  <a:srgbClr val="595958"/>
                </a:solidFill>
                <a:latin typeface="+mj-lt"/>
                <a:cs typeface="Cambria"/>
              </a:rPr>
              <a:t>Fund</a:t>
            </a:r>
            <a:r>
              <a:rPr sz="1850" b="1" spc="-25" dirty="0">
                <a:solidFill>
                  <a:srgbClr val="595958"/>
                </a:solidFill>
                <a:latin typeface="+mj-lt"/>
                <a:cs typeface="Cambria"/>
              </a:rPr>
              <a:t> </a:t>
            </a:r>
            <a:r>
              <a:rPr sz="1850" b="1" dirty="0">
                <a:solidFill>
                  <a:srgbClr val="595958"/>
                </a:solidFill>
                <a:latin typeface="+mj-lt"/>
                <a:cs typeface="Cambria"/>
              </a:rPr>
              <a:t>Sources</a:t>
            </a:r>
            <a:endParaRPr lang="en-US" sz="1850" b="1" dirty="0">
              <a:solidFill>
                <a:srgbClr val="595958"/>
              </a:solidFill>
              <a:latin typeface="+mj-lt"/>
              <a:cs typeface="Cambria"/>
            </a:endParaRPr>
          </a:p>
          <a:p>
            <a:pPr marL="12700" algn="ctr">
              <a:lnSpc>
                <a:spcPct val="100000"/>
              </a:lnSpc>
            </a:pPr>
            <a:r>
              <a:rPr lang="en-US" sz="1400" b="1" dirty="0">
                <a:solidFill>
                  <a:srgbClr val="595958"/>
                </a:solidFill>
                <a:latin typeface="+mj-lt"/>
                <a:cs typeface="Cambria"/>
              </a:rPr>
              <a:t>Total = $22,855,078</a:t>
            </a:r>
            <a:endParaRPr sz="1400" dirty="0">
              <a:latin typeface="+mj-lt"/>
              <a:cs typeface="Cambria"/>
            </a:endParaRPr>
          </a:p>
        </p:txBody>
      </p:sp>
      <p:sp>
        <p:nvSpPr>
          <p:cNvPr id="21" name="object 21"/>
          <p:cNvSpPr/>
          <p:nvPr/>
        </p:nvSpPr>
        <p:spPr>
          <a:xfrm>
            <a:off x="6976263" y="3036286"/>
            <a:ext cx="1599565" cy="2058670"/>
          </a:xfrm>
          <a:custGeom>
            <a:avLst/>
            <a:gdLst/>
            <a:ahLst/>
            <a:cxnLst/>
            <a:rect l="l" t="t" r="r" b="b"/>
            <a:pathLst>
              <a:path w="1599565" h="2058670">
                <a:moveTo>
                  <a:pt x="1225042" y="0"/>
                </a:moveTo>
                <a:lnTo>
                  <a:pt x="1255617" y="37566"/>
                </a:lnTo>
                <a:lnTo>
                  <a:pt x="1284890" y="75814"/>
                </a:lnTo>
                <a:lnTo>
                  <a:pt x="1312859" y="114713"/>
                </a:lnTo>
                <a:lnTo>
                  <a:pt x="1339525" y="154234"/>
                </a:lnTo>
                <a:lnTo>
                  <a:pt x="1364887" y="194348"/>
                </a:lnTo>
                <a:lnTo>
                  <a:pt x="1388946" y="235024"/>
                </a:lnTo>
                <a:lnTo>
                  <a:pt x="1411702" y="276233"/>
                </a:lnTo>
                <a:lnTo>
                  <a:pt x="1433155" y="317946"/>
                </a:lnTo>
                <a:lnTo>
                  <a:pt x="1453304" y="360132"/>
                </a:lnTo>
                <a:lnTo>
                  <a:pt x="1472150" y="402762"/>
                </a:lnTo>
                <a:lnTo>
                  <a:pt x="1489693" y="445806"/>
                </a:lnTo>
                <a:lnTo>
                  <a:pt x="1505933" y="489235"/>
                </a:lnTo>
                <a:lnTo>
                  <a:pt x="1520870" y="533018"/>
                </a:lnTo>
                <a:lnTo>
                  <a:pt x="1534503" y="577127"/>
                </a:lnTo>
                <a:lnTo>
                  <a:pt x="1546834" y="621531"/>
                </a:lnTo>
                <a:lnTo>
                  <a:pt x="1557861" y="666201"/>
                </a:lnTo>
                <a:lnTo>
                  <a:pt x="1567586" y="711107"/>
                </a:lnTo>
                <a:lnTo>
                  <a:pt x="1576008" y="756220"/>
                </a:lnTo>
                <a:lnTo>
                  <a:pt x="1583126" y="801509"/>
                </a:lnTo>
                <a:lnTo>
                  <a:pt x="1588942" y="846945"/>
                </a:lnTo>
                <a:lnTo>
                  <a:pt x="1593455" y="892499"/>
                </a:lnTo>
                <a:lnTo>
                  <a:pt x="1596665" y="938141"/>
                </a:lnTo>
                <a:lnTo>
                  <a:pt x="1598573" y="983840"/>
                </a:lnTo>
                <a:lnTo>
                  <a:pt x="1599177" y="1029568"/>
                </a:lnTo>
                <a:lnTo>
                  <a:pt x="1598479" y="1075294"/>
                </a:lnTo>
                <a:lnTo>
                  <a:pt x="1596478" y="1120990"/>
                </a:lnTo>
                <a:lnTo>
                  <a:pt x="1593174" y="1166625"/>
                </a:lnTo>
                <a:lnTo>
                  <a:pt x="1588568" y="1212169"/>
                </a:lnTo>
                <a:lnTo>
                  <a:pt x="1582659" y="1257593"/>
                </a:lnTo>
                <a:lnTo>
                  <a:pt x="1575448" y="1302868"/>
                </a:lnTo>
                <a:lnTo>
                  <a:pt x="1566934" y="1347963"/>
                </a:lnTo>
                <a:lnTo>
                  <a:pt x="1557117" y="1392849"/>
                </a:lnTo>
                <a:lnTo>
                  <a:pt x="1545998" y="1437496"/>
                </a:lnTo>
                <a:lnTo>
                  <a:pt x="1533577" y="1481875"/>
                </a:lnTo>
                <a:lnTo>
                  <a:pt x="1519853" y="1525955"/>
                </a:lnTo>
                <a:lnTo>
                  <a:pt x="1504826" y="1569708"/>
                </a:lnTo>
                <a:lnTo>
                  <a:pt x="1488498" y="1613103"/>
                </a:lnTo>
                <a:lnTo>
                  <a:pt x="1470867" y="1656111"/>
                </a:lnTo>
                <a:lnTo>
                  <a:pt x="1451933" y="1698702"/>
                </a:lnTo>
                <a:lnTo>
                  <a:pt x="1431698" y="1740847"/>
                </a:lnTo>
                <a:lnTo>
                  <a:pt x="1410160" y="1782515"/>
                </a:lnTo>
                <a:lnTo>
                  <a:pt x="1387319" y="1823678"/>
                </a:lnTo>
                <a:lnTo>
                  <a:pt x="1363177" y="1864304"/>
                </a:lnTo>
                <a:lnTo>
                  <a:pt x="1337733" y="1904366"/>
                </a:lnTo>
                <a:lnTo>
                  <a:pt x="1310986" y="1943832"/>
                </a:lnTo>
                <a:lnTo>
                  <a:pt x="1282937" y="1982674"/>
                </a:lnTo>
                <a:lnTo>
                  <a:pt x="1253586" y="2020861"/>
                </a:lnTo>
                <a:lnTo>
                  <a:pt x="1222933" y="2058365"/>
                </a:lnTo>
                <a:lnTo>
                  <a:pt x="0" y="1027925"/>
                </a:lnTo>
                <a:lnTo>
                  <a:pt x="1225042" y="0"/>
                </a:lnTo>
                <a:close/>
              </a:path>
            </a:pathLst>
          </a:custGeom>
          <a:ln w="19050">
            <a:solidFill>
              <a:srgbClr val="FFFFFF"/>
            </a:solidFill>
          </a:ln>
        </p:spPr>
        <p:txBody>
          <a:bodyPr wrap="square" lIns="0" tIns="0" rIns="0" bIns="0" rtlCol="0"/>
          <a:lstStyle/>
          <a:p>
            <a:endParaRPr dirty="0"/>
          </a:p>
        </p:txBody>
      </p:sp>
      <p:sp>
        <p:nvSpPr>
          <p:cNvPr id="23" name="object 23"/>
          <p:cNvSpPr/>
          <p:nvPr/>
        </p:nvSpPr>
        <p:spPr>
          <a:xfrm>
            <a:off x="6440967" y="4064212"/>
            <a:ext cx="1758314" cy="1599565"/>
          </a:xfrm>
          <a:custGeom>
            <a:avLst/>
            <a:gdLst/>
            <a:ahLst/>
            <a:cxnLst/>
            <a:rect l="l" t="t" r="r" b="b"/>
            <a:pathLst>
              <a:path w="1758315" h="1599564">
                <a:moveTo>
                  <a:pt x="1758226" y="1030439"/>
                </a:moveTo>
                <a:lnTo>
                  <a:pt x="1726320" y="1067164"/>
                </a:lnTo>
                <a:lnTo>
                  <a:pt x="1693476" y="1102739"/>
                </a:lnTo>
                <a:lnTo>
                  <a:pt x="1659725" y="1137157"/>
                </a:lnTo>
                <a:lnTo>
                  <a:pt x="1625095" y="1170408"/>
                </a:lnTo>
                <a:lnTo>
                  <a:pt x="1589618" y="1202485"/>
                </a:lnTo>
                <a:lnTo>
                  <a:pt x="1553322" y="1233380"/>
                </a:lnTo>
                <a:lnTo>
                  <a:pt x="1516238" y="1263084"/>
                </a:lnTo>
                <a:lnTo>
                  <a:pt x="1478396" y="1291591"/>
                </a:lnTo>
                <a:lnTo>
                  <a:pt x="1439826" y="1318890"/>
                </a:lnTo>
                <a:lnTo>
                  <a:pt x="1400557" y="1344975"/>
                </a:lnTo>
                <a:lnTo>
                  <a:pt x="1360619" y="1369837"/>
                </a:lnTo>
                <a:lnTo>
                  <a:pt x="1320043" y="1393469"/>
                </a:lnTo>
                <a:lnTo>
                  <a:pt x="1278858" y="1415861"/>
                </a:lnTo>
                <a:lnTo>
                  <a:pt x="1237095" y="1437006"/>
                </a:lnTo>
                <a:lnTo>
                  <a:pt x="1194782" y="1456897"/>
                </a:lnTo>
                <a:lnTo>
                  <a:pt x="1151951" y="1475524"/>
                </a:lnTo>
                <a:lnTo>
                  <a:pt x="1108630" y="1492879"/>
                </a:lnTo>
                <a:lnTo>
                  <a:pt x="1064850" y="1508955"/>
                </a:lnTo>
                <a:lnTo>
                  <a:pt x="1020641" y="1523743"/>
                </a:lnTo>
                <a:lnTo>
                  <a:pt x="976033" y="1537236"/>
                </a:lnTo>
                <a:lnTo>
                  <a:pt x="931055" y="1549425"/>
                </a:lnTo>
                <a:lnTo>
                  <a:pt x="885738" y="1560302"/>
                </a:lnTo>
                <a:lnTo>
                  <a:pt x="840112" y="1569859"/>
                </a:lnTo>
                <a:lnTo>
                  <a:pt x="794205" y="1578088"/>
                </a:lnTo>
                <a:lnTo>
                  <a:pt x="748049" y="1584980"/>
                </a:lnTo>
                <a:lnTo>
                  <a:pt x="701673" y="1590528"/>
                </a:lnTo>
                <a:lnTo>
                  <a:pt x="655107" y="1594724"/>
                </a:lnTo>
                <a:lnTo>
                  <a:pt x="608382" y="1597559"/>
                </a:lnTo>
                <a:lnTo>
                  <a:pt x="561526" y="1599026"/>
                </a:lnTo>
                <a:lnTo>
                  <a:pt x="514570" y="1599116"/>
                </a:lnTo>
                <a:lnTo>
                  <a:pt x="467544" y="1597821"/>
                </a:lnTo>
                <a:lnTo>
                  <a:pt x="420477" y="1595133"/>
                </a:lnTo>
                <a:lnTo>
                  <a:pt x="373400" y="1591043"/>
                </a:lnTo>
                <a:lnTo>
                  <a:pt x="326343" y="1585545"/>
                </a:lnTo>
                <a:lnTo>
                  <a:pt x="279335" y="1578629"/>
                </a:lnTo>
                <a:lnTo>
                  <a:pt x="232406" y="1570288"/>
                </a:lnTo>
                <a:lnTo>
                  <a:pt x="185586" y="1560514"/>
                </a:lnTo>
                <a:lnTo>
                  <a:pt x="138906" y="1549297"/>
                </a:lnTo>
                <a:lnTo>
                  <a:pt x="92395" y="1536631"/>
                </a:lnTo>
                <a:lnTo>
                  <a:pt x="46083" y="1522508"/>
                </a:lnTo>
                <a:lnTo>
                  <a:pt x="0" y="1506918"/>
                </a:lnTo>
                <a:lnTo>
                  <a:pt x="535304" y="0"/>
                </a:lnTo>
                <a:lnTo>
                  <a:pt x="1758226" y="1030439"/>
                </a:lnTo>
                <a:close/>
              </a:path>
            </a:pathLst>
          </a:custGeom>
          <a:ln w="19050">
            <a:solidFill>
              <a:srgbClr val="FFFFFF"/>
            </a:solidFill>
          </a:ln>
        </p:spPr>
        <p:txBody>
          <a:bodyPr wrap="square" lIns="0" tIns="0" rIns="0" bIns="0" rtlCol="0"/>
          <a:lstStyle/>
          <a:p>
            <a:endParaRPr dirty="0"/>
          </a:p>
        </p:txBody>
      </p:sp>
      <p:sp>
        <p:nvSpPr>
          <p:cNvPr id="25" name="object 25"/>
          <p:cNvSpPr/>
          <p:nvPr/>
        </p:nvSpPr>
        <p:spPr>
          <a:xfrm>
            <a:off x="5478055" y="4064210"/>
            <a:ext cx="1498600" cy="1507490"/>
          </a:xfrm>
          <a:custGeom>
            <a:avLst/>
            <a:gdLst/>
            <a:ahLst/>
            <a:cxnLst/>
            <a:rect l="l" t="t" r="r" b="b"/>
            <a:pathLst>
              <a:path w="1498600" h="1507489">
                <a:moveTo>
                  <a:pt x="962913" y="1506918"/>
                </a:moveTo>
                <a:lnTo>
                  <a:pt x="915571" y="1489255"/>
                </a:lnTo>
                <a:lnTo>
                  <a:pt x="868965" y="1470173"/>
                </a:lnTo>
                <a:lnTo>
                  <a:pt x="823119" y="1449696"/>
                </a:lnTo>
                <a:lnTo>
                  <a:pt x="778061" y="1427852"/>
                </a:lnTo>
                <a:lnTo>
                  <a:pt x="733815" y="1404664"/>
                </a:lnTo>
                <a:lnTo>
                  <a:pt x="690408" y="1380159"/>
                </a:lnTo>
                <a:lnTo>
                  <a:pt x="647866" y="1354362"/>
                </a:lnTo>
                <a:lnTo>
                  <a:pt x="606215" y="1327298"/>
                </a:lnTo>
                <a:lnTo>
                  <a:pt x="565479" y="1298993"/>
                </a:lnTo>
                <a:lnTo>
                  <a:pt x="525686" y="1269473"/>
                </a:lnTo>
                <a:lnTo>
                  <a:pt x="486861" y="1238762"/>
                </a:lnTo>
                <a:lnTo>
                  <a:pt x="449030" y="1206885"/>
                </a:lnTo>
                <a:lnTo>
                  <a:pt x="412219" y="1173870"/>
                </a:lnTo>
                <a:lnTo>
                  <a:pt x="376453" y="1139740"/>
                </a:lnTo>
                <a:lnTo>
                  <a:pt x="341759" y="1104522"/>
                </a:lnTo>
                <a:lnTo>
                  <a:pt x="308162" y="1068241"/>
                </a:lnTo>
                <a:lnTo>
                  <a:pt x="275688" y="1030922"/>
                </a:lnTo>
                <a:lnTo>
                  <a:pt x="244363" y="992590"/>
                </a:lnTo>
                <a:lnTo>
                  <a:pt x="214213" y="953272"/>
                </a:lnTo>
                <a:lnTo>
                  <a:pt x="185264" y="912992"/>
                </a:lnTo>
                <a:lnTo>
                  <a:pt x="157541" y="871776"/>
                </a:lnTo>
                <a:lnTo>
                  <a:pt x="131071" y="829650"/>
                </a:lnTo>
                <a:lnTo>
                  <a:pt x="105879" y="786638"/>
                </a:lnTo>
                <a:lnTo>
                  <a:pt x="81992" y="742767"/>
                </a:lnTo>
                <a:lnTo>
                  <a:pt x="59434" y="698061"/>
                </a:lnTo>
                <a:lnTo>
                  <a:pt x="38232" y="652547"/>
                </a:lnTo>
                <a:lnTo>
                  <a:pt x="18412" y="606249"/>
                </a:lnTo>
                <a:lnTo>
                  <a:pt x="0" y="559193"/>
                </a:lnTo>
                <a:lnTo>
                  <a:pt x="1498206" y="0"/>
                </a:lnTo>
                <a:lnTo>
                  <a:pt x="962913" y="1506918"/>
                </a:lnTo>
                <a:close/>
              </a:path>
            </a:pathLst>
          </a:custGeom>
          <a:ln w="19050">
            <a:solidFill>
              <a:srgbClr val="FFFFFF"/>
            </a:solidFill>
          </a:ln>
        </p:spPr>
        <p:txBody>
          <a:bodyPr wrap="square" lIns="0" tIns="0" rIns="0" bIns="0" rtlCol="0"/>
          <a:lstStyle/>
          <a:p>
            <a:endParaRPr dirty="0"/>
          </a:p>
        </p:txBody>
      </p:sp>
      <p:sp>
        <p:nvSpPr>
          <p:cNvPr id="27" name="object 27"/>
          <p:cNvSpPr/>
          <p:nvPr/>
        </p:nvSpPr>
        <p:spPr>
          <a:xfrm>
            <a:off x="5384972" y="4064206"/>
            <a:ext cx="1591310" cy="559435"/>
          </a:xfrm>
          <a:custGeom>
            <a:avLst/>
            <a:gdLst/>
            <a:ahLst/>
            <a:cxnLst/>
            <a:rect l="l" t="t" r="r" b="b"/>
            <a:pathLst>
              <a:path w="1591309" h="559435">
                <a:moveTo>
                  <a:pt x="93078" y="559193"/>
                </a:moveTo>
                <a:lnTo>
                  <a:pt x="75815" y="510556"/>
                </a:lnTo>
                <a:lnTo>
                  <a:pt x="60141" y="461426"/>
                </a:lnTo>
                <a:lnTo>
                  <a:pt x="46066" y="411842"/>
                </a:lnTo>
                <a:lnTo>
                  <a:pt x="33599" y="361843"/>
                </a:lnTo>
                <a:lnTo>
                  <a:pt x="22749" y="311469"/>
                </a:lnTo>
                <a:lnTo>
                  <a:pt x="13527" y="260758"/>
                </a:lnTo>
                <a:lnTo>
                  <a:pt x="5940" y="209749"/>
                </a:lnTo>
                <a:lnTo>
                  <a:pt x="0" y="158483"/>
                </a:lnTo>
                <a:lnTo>
                  <a:pt x="1591297" y="0"/>
                </a:lnTo>
                <a:lnTo>
                  <a:pt x="93078" y="559193"/>
                </a:lnTo>
                <a:close/>
              </a:path>
            </a:pathLst>
          </a:custGeom>
          <a:ln w="19050">
            <a:solidFill>
              <a:srgbClr val="FFFFFF"/>
            </a:solidFill>
          </a:ln>
        </p:spPr>
        <p:txBody>
          <a:bodyPr wrap="square" lIns="0" tIns="0" rIns="0" bIns="0" rtlCol="0"/>
          <a:lstStyle/>
          <a:p>
            <a:endParaRPr dirty="0"/>
          </a:p>
        </p:txBody>
      </p:sp>
      <p:sp>
        <p:nvSpPr>
          <p:cNvPr id="29" name="object 29"/>
          <p:cNvSpPr/>
          <p:nvPr/>
        </p:nvSpPr>
        <p:spPr>
          <a:xfrm>
            <a:off x="5377102" y="3753642"/>
            <a:ext cx="1599565" cy="469265"/>
          </a:xfrm>
          <a:custGeom>
            <a:avLst/>
            <a:gdLst/>
            <a:ahLst/>
            <a:cxnLst/>
            <a:rect l="l" t="t" r="r" b="b"/>
            <a:pathLst>
              <a:path w="1599565" h="469264">
                <a:moveTo>
                  <a:pt x="7870" y="469049"/>
                </a:moveTo>
                <a:lnTo>
                  <a:pt x="3531" y="416801"/>
                </a:lnTo>
                <a:lnTo>
                  <a:pt x="908" y="364488"/>
                </a:lnTo>
                <a:lnTo>
                  <a:pt x="0" y="312151"/>
                </a:lnTo>
                <a:lnTo>
                  <a:pt x="804" y="259834"/>
                </a:lnTo>
                <a:lnTo>
                  <a:pt x="3318" y="207577"/>
                </a:lnTo>
                <a:lnTo>
                  <a:pt x="7541" y="155424"/>
                </a:lnTo>
                <a:lnTo>
                  <a:pt x="13470" y="103415"/>
                </a:lnTo>
                <a:lnTo>
                  <a:pt x="21103" y="51593"/>
                </a:lnTo>
                <a:lnTo>
                  <a:pt x="30438" y="0"/>
                </a:lnTo>
                <a:lnTo>
                  <a:pt x="1599168" y="310565"/>
                </a:lnTo>
                <a:lnTo>
                  <a:pt x="7870" y="469049"/>
                </a:lnTo>
                <a:close/>
              </a:path>
            </a:pathLst>
          </a:custGeom>
          <a:ln w="19050">
            <a:solidFill>
              <a:srgbClr val="FFFFFF"/>
            </a:solidFill>
          </a:ln>
        </p:spPr>
        <p:txBody>
          <a:bodyPr wrap="square" lIns="0" tIns="0" rIns="0" bIns="0" rtlCol="0"/>
          <a:lstStyle/>
          <a:p>
            <a:endParaRPr dirty="0"/>
          </a:p>
        </p:txBody>
      </p:sp>
      <p:sp>
        <p:nvSpPr>
          <p:cNvPr id="31" name="object 31"/>
          <p:cNvSpPr/>
          <p:nvPr/>
        </p:nvSpPr>
        <p:spPr>
          <a:xfrm>
            <a:off x="5407547" y="2918722"/>
            <a:ext cx="1569085" cy="1145540"/>
          </a:xfrm>
          <a:custGeom>
            <a:avLst/>
            <a:gdLst/>
            <a:ahLst/>
            <a:cxnLst/>
            <a:rect l="l" t="t" r="r" b="b"/>
            <a:pathLst>
              <a:path w="1569084" h="1145539">
                <a:moveTo>
                  <a:pt x="0" y="834923"/>
                </a:moveTo>
                <a:lnTo>
                  <a:pt x="10718" y="784980"/>
                </a:lnTo>
                <a:lnTo>
                  <a:pt x="22997" y="735512"/>
                </a:lnTo>
                <a:lnTo>
                  <a:pt x="36819" y="686554"/>
                </a:lnTo>
                <a:lnTo>
                  <a:pt x="52166" y="638138"/>
                </a:lnTo>
                <a:lnTo>
                  <a:pt x="69018" y="590300"/>
                </a:lnTo>
                <a:lnTo>
                  <a:pt x="87358" y="543071"/>
                </a:lnTo>
                <a:lnTo>
                  <a:pt x="107167" y="496487"/>
                </a:lnTo>
                <a:lnTo>
                  <a:pt x="128428" y="450581"/>
                </a:lnTo>
                <a:lnTo>
                  <a:pt x="151121" y="405386"/>
                </a:lnTo>
                <a:lnTo>
                  <a:pt x="175229" y="360937"/>
                </a:lnTo>
                <a:lnTo>
                  <a:pt x="200733" y="317267"/>
                </a:lnTo>
                <a:lnTo>
                  <a:pt x="227616" y="274409"/>
                </a:lnTo>
                <a:lnTo>
                  <a:pt x="255858" y="232399"/>
                </a:lnTo>
                <a:lnTo>
                  <a:pt x="285442" y="191268"/>
                </a:lnTo>
                <a:lnTo>
                  <a:pt x="316349" y="151051"/>
                </a:lnTo>
                <a:lnTo>
                  <a:pt x="348561" y="111783"/>
                </a:lnTo>
                <a:lnTo>
                  <a:pt x="382059" y="73495"/>
                </a:lnTo>
                <a:lnTo>
                  <a:pt x="416826" y="36223"/>
                </a:lnTo>
                <a:lnTo>
                  <a:pt x="452843" y="0"/>
                </a:lnTo>
                <a:lnTo>
                  <a:pt x="1568716" y="1145489"/>
                </a:lnTo>
                <a:lnTo>
                  <a:pt x="0" y="834923"/>
                </a:lnTo>
                <a:close/>
              </a:path>
            </a:pathLst>
          </a:custGeom>
          <a:ln w="19050">
            <a:solidFill>
              <a:srgbClr val="FFFFFF"/>
            </a:solidFill>
          </a:ln>
        </p:spPr>
        <p:txBody>
          <a:bodyPr wrap="square" lIns="0" tIns="0" rIns="0" bIns="0" rtlCol="0"/>
          <a:lstStyle/>
          <a:p>
            <a:endParaRPr dirty="0"/>
          </a:p>
        </p:txBody>
      </p:sp>
      <p:sp>
        <p:nvSpPr>
          <p:cNvPr id="38" name="object 38"/>
          <p:cNvSpPr txBox="1"/>
          <p:nvPr/>
        </p:nvSpPr>
        <p:spPr>
          <a:xfrm>
            <a:off x="7615468" y="3585326"/>
            <a:ext cx="619760" cy="230504"/>
          </a:xfrm>
          <a:prstGeom prst="rect">
            <a:avLst/>
          </a:prstGeom>
        </p:spPr>
        <p:txBody>
          <a:bodyPr vert="horz" wrap="square" lIns="0" tIns="0" rIns="0" bIns="0" rtlCol="0">
            <a:spAutoFit/>
          </a:bodyPr>
          <a:lstStyle/>
          <a:p>
            <a:pPr marL="12700">
              <a:lnSpc>
                <a:spcPct val="100000"/>
              </a:lnSpc>
            </a:pPr>
            <a:r>
              <a:rPr sz="1400" spc="-5" dirty="0">
                <a:solidFill>
                  <a:srgbClr val="FFFFFF"/>
                </a:solidFill>
                <a:latin typeface="Cambria"/>
                <a:cs typeface="Cambria"/>
              </a:rPr>
              <a:t>S</a:t>
            </a:r>
            <a:r>
              <a:rPr sz="1400" spc="5" dirty="0">
                <a:solidFill>
                  <a:srgbClr val="FFFFFF"/>
                </a:solidFill>
                <a:latin typeface="Cambria"/>
                <a:cs typeface="Cambria"/>
              </a:rPr>
              <a:t>tu</a:t>
            </a:r>
            <a:r>
              <a:rPr sz="1400" dirty="0">
                <a:solidFill>
                  <a:srgbClr val="FFFFFF"/>
                </a:solidFill>
                <a:latin typeface="Cambria"/>
                <a:cs typeface="Cambria"/>
              </a:rPr>
              <a:t>d</a:t>
            </a:r>
            <a:r>
              <a:rPr sz="1400" spc="-5" dirty="0">
                <a:solidFill>
                  <a:srgbClr val="FFFFFF"/>
                </a:solidFill>
                <a:latin typeface="Cambria"/>
                <a:cs typeface="Cambria"/>
              </a:rPr>
              <a:t>en</a:t>
            </a:r>
            <a:r>
              <a:rPr sz="1400" dirty="0">
                <a:solidFill>
                  <a:srgbClr val="FFFFFF"/>
                </a:solidFill>
                <a:latin typeface="Cambria"/>
                <a:cs typeface="Cambria"/>
              </a:rPr>
              <a:t>t</a:t>
            </a:r>
            <a:endParaRPr sz="1400" dirty="0">
              <a:latin typeface="Cambria"/>
              <a:cs typeface="Cambria"/>
            </a:endParaRPr>
          </a:p>
        </p:txBody>
      </p:sp>
      <p:sp>
        <p:nvSpPr>
          <p:cNvPr id="50" name="object 50"/>
          <p:cNvSpPr txBox="1">
            <a:spLocks noGrp="1"/>
          </p:cNvSpPr>
          <p:nvPr>
            <p:ph type="sldNum" sz="quarter" idx="7"/>
          </p:nvPr>
        </p:nvSpPr>
        <p:spPr>
          <a:xfrm>
            <a:off x="6804311" y="6436341"/>
            <a:ext cx="2133600" cy="387286"/>
          </a:xfrm>
          <a:prstGeom prst="rect">
            <a:avLst/>
          </a:prstGeom>
        </p:spPr>
        <p:txBody>
          <a:bodyPr vert="horz" wrap="square" lIns="0" tIns="0" rIns="0" bIns="0" rtlCol="0">
            <a:spAutoFit/>
          </a:bodyPr>
          <a:lstStyle/>
          <a:p>
            <a:pPr marL="25400">
              <a:lnSpc>
                <a:spcPts val="2860"/>
              </a:lnSpc>
            </a:pPr>
            <a:fld id="{81D60167-4931-47E6-BA6A-407CBD079E47}" type="slidenum">
              <a:rPr sz="3200" b="0" dirty="0">
                <a:latin typeface="Calibri" panose="020F0502020204030204" pitchFamily="34" charset="0"/>
                <a:cs typeface="Calibri" panose="020F0502020204030204" pitchFamily="34" charset="0"/>
              </a:rPr>
              <a:t>2</a:t>
            </a:fld>
            <a:endParaRPr sz="3200" b="0" dirty="0">
              <a:latin typeface="Calibri" panose="020F0502020204030204" pitchFamily="34" charset="0"/>
              <a:cs typeface="Calibri" panose="020F0502020204030204" pitchFamily="34" charset="0"/>
            </a:endParaRPr>
          </a:p>
        </p:txBody>
      </p:sp>
      <p:sp>
        <p:nvSpPr>
          <p:cNvPr id="39" name="object 39"/>
          <p:cNvSpPr txBox="1"/>
          <p:nvPr/>
        </p:nvSpPr>
        <p:spPr>
          <a:xfrm>
            <a:off x="7336594" y="3806317"/>
            <a:ext cx="1176020" cy="634365"/>
          </a:xfrm>
          <a:prstGeom prst="rect">
            <a:avLst/>
          </a:prstGeom>
        </p:spPr>
        <p:txBody>
          <a:bodyPr vert="horz" wrap="square" lIns="0" tIns="0" rIns="0" bIns="0" rtlCol="0">
            <a:spAutoFit/>
          </a:bodyPr>
          <a:lstStyle/>
          <a:p>
            <a:pPr marL="12700" marR="5080" algn="ctr">
              <a:lnSpc>
                <a:spcPts val="1630"/>
              </a:lnSpc>
            </a:pPr>
            <a:r>
              <a:rPr sz="1400" spc="-5" dirty="0">
                <a:solidFill>
                  <a:srgbClr val="FFFFFF"/>
                </a:solidFill>
                <a:latin typeface="Cambria"/>
                <a:cs typeface="Cambria"/>
              </a:rPr>
              <a:t>Emergency</a:t>
            </a:r>
            <a:r>
              <a:rPr sz="1400" spc="-75" dirty="0">
                <a:solidFill>
                  <a:srgbClr val="FFFFFF"/>
                </a:solidFill>
                <a:latin typeface="Cambria"/>
                <a:cs typeface="Cambria"/>
              </a:rPr>
              <a:t> </a:t>
            </a:r>
            <a:r>
              <a:rPr sz="1400" dirty="0">
                <a:solidFill>
                  <a:srgbClr val="FFFFFF"/>
                </a:solidFill>
                <a:latin typeface="Cambria"/>
                <a:cs typeface="Cambria"/>
              </a:rPr>
              <a:t>Aid  Distributed</a:t>
            </a:r>
            <a:endParaRPr sz="1400" dirty="0">
              <a:latin typeface="Cambria"/>
              <a:cs typeface="Cambria"/>
            </a:endParaRPr>
          </a:p>
          <a:p>
            <a:pPr marL="41275" algn="ctr">
              <a:lnSpc>
                <a:spcPts val="1600"/>
              </a:lnSpc>
            </a:pPr>
            <a:r>
              <a:rPr sz="1400" dirty="0">
                <a:solidFill>
                  <a:srgbClr val="FFFFFF"/>
                </a:solidFill>
                <a:latin typeface="Cambria"/>
                <a:cs typeface="Cambria"/>
              </a:rPr>
              <a:t>5,086,371</a:t>
            </a:r>
            <a:endParaRPr sz="1400" dirty="0">
              <a:latin typeface="Cambria"/>
              <a:cs typeface="Cambria"/>
            </a:endParaRPr>
          </a:p>
        </p:txBody>
      </p:sp>
      <p:sp>
        <p:nvSpPr>
          <p:cNvPr id="40" name="object 40"/>
          <p:cNvSpPr txBox="1"/>
          <p:nvPr/>
        </p:nvSpPr>
        <p:spPr>
          <a:xfrm>
            <a:off x="7734399" y="4418916"/>
            <a:ext cx="382905" cy="230504"/>
          </a:xfrm>
          <a:prstGeom prst="rect">
            <a:avLst/>
          </a:prstGeom>
        </p:spPr>
        <p:txBody>
          <a:bodyPr vert="horz" wrap="square" lIns="0" tIns="0" rIns="0" bIns="0" rtlCol="0">
            <a:spAutoFit/>
          </a:bodyPr>
          <a:lstStyle/>
          <a:p>
            <a:pPr marL="12700">
              <a:lnSpc>
                <a:spcPct val="100000"/>
              </a:lnSpc>
            </a:pPr>
            <a:r>
              <a:rPr sz="1400" dirty="0">
                <a:solidFill>
                  <a:srgbClr val="FFFFFF"/>
                </a:solidFill>
                <a:latin typeface="Cambria"/>
                <a:cs typeface="Cambria"/>
              </a:rPr>
              <a:t>22%</a:t>
            </a:r>
            <a:endParaRPr sz="1400" dirty="0">
              <a:latin typeface="Cambria"/>
              <a:cs typeface="Cambria"/>
            </a:endParaRPr>
          </a:p>
        </p:txBody>
      </p:sp>
      <p:sp>
        <p:nvSpPr>
          <p:cNvPr id="41" name="object 41"/>
          <p:cNvSpPr txBox="1"/>
          <p:nvPr/>
        </p:nvSpPr>
        <p:spPr>
          <a:xfrm>
            <a:off x="7001910" y="4521622"/>
            <a:ext cx="619760" cy="230504"/>
          </a:xfrm>
          <a:prstGeom prst="rect">
            <a:avLst/>
          </a:prstGeom>
        </p:spPr>
        <p:txBody>
          <a:bodyPr vert="horz" wrap="square" lIns="0" tIns="0" rIns="0" bIns="0" rtlCol="0">
            <a:spAutoFit/>
          </a:bodyPr>
          <a:lstStyle/>
          <a:p>
            <a:pPr marL="12700">
              <a:lnSpc>
                <a:spcPct val="100000"/>
              </a:lnSpc>
            </a:pPr>
            <a:r>
              <a:rPr sz="1400" spc="-5" dirty="0">
                <a:solidFill>
                  <a:srgbClr val="FFFFFF"/>
                </a:solidFill>
                <a:latin typeface="Cambria"/>
                <a:cs typeface="Cambria"/>
              </a:rPr>
              <a:t>S</a:t>
            </a:r>
            <a:r>
              <a:rPr sz="1400" spc="5" dirty="0">
                <a:solidFill>
                  <a:srgbClr val="FFFFFF"/>
                </a:solidFill>
                <a:latin typeface="Cambria"/>
                <a:cs typeface="Cambria"/>
              </a:rPr>
              <a:t>tu</a:t>
            </a:r>
            <a:r>
              <a:rPr sz="1400" dirty="0">
                <a:solidFill>
                  <a:srgbClr val="FFFFFF"/>
                </a:solidFill>
                <a:latin typeface="Cambria"/>
                <a:cs typeface="Cambria"/>
              </a:rPr>
              <a:t>d</a:t>
            </a:r>
            <a:r>
              <a:rPr sz="1400" spc="-5" dirty="0">
                <a:solidFill>
                  <a:srgbClr val="FFFFFF"/>
                </a:solidFill>
                <a:latin typeface="Cambria"/>
                <a:cs typeface="Cambria"/>
              </a:rPr>
              <a:t>en</a:t>
            </a:r>
            <a:r>
              <a:rPr sz="1400" dirty="0">
                <a:solidFill>
                  <a:srgbClr val="FFFFFF"/>
                </a:solidFill>
                <a:latin typeface="Cambria"/>
                <a:cs typeface="Cambria"/>
              </a:rPr>
              <a:t>t</a:t>
            </a:r>
            <a:endParaRPr sz="1400" dirty="0">
              <a:latin typeface="Cambria"/>
              <a:cs typeface="Cambria"/>
            </a:endParaRPr>
          </a:p>
        </p:txBody>
      </p:sp>
      <p:sp>
        <p:nvSpPr>
          <p:cNvPr id="48" name="object 48"/>
          <p:cNvSpPr txBox="1"/>
          <p:nvPr/>
        </p:nvSpPr>
        <p:spPr>
          <a:xfrm>
            <a:off x="6460394" y="2540977"/>
            <a:ext cx="1043940" cy="1267460"/>
          </a:xfrm>
          <a:prstGeom prst="rect">
            <a:avLst/>
          </a:prstGeom>
        </p:spPr>
        <p:txBody>
          <a:bodyPr vert="horz" wrap="square" lIns="0" tIns="0" rIns="0" bIns="0" rtlCol="0">
            <a:spAutoFit/>
          </a:bodyPr>
          <a:lstStyle/>
          <a:p>
            <a:pPr marL="12700" marR="5080" algn="ctr">
              <a:lnSpc>
                <a:spcPct val="97600"/>
              </a:lnSpc>
            </a:pPr>
            <a:r>
              <a:rPr sz="1400" spc="-5" dirty="0">
                <a:solidFill>
                  <a:srgbClr val="FFFFFF"/>
                </a:solidFill>
                <a:latin typeface="Cambria"/>
                <a:cs typeface="Cambria"/>
              </a:rPr>
              <a:t>Obligated </a:t>
            </a:r>
            <a:r>
              <a:rPr sz="1400" spc="-10" dirty="0">
                <a:solidFill>
                  <a:srgbClr val="FFFFFF"/>
                </a:solidFill>
                <a:latin typeface="Cambria"/>
                <a:cs typeface="Cambria"/>
              </a:rPr>
              <a:t>for  </a:t>
            </a:r>
            <a:r>
              <a:rPr sz="1400" spc="-5" dirty="0">
                <a:solidFill>
                  <a:srgbClr val="FFFFFF"/>
                </a:solidFill>
                <a:latin typeface="Cambria"/>
                <a:cs typeface="Cambria"/>
              </a:rPr>
              <a:t>Lost</a:t>
            </a:r>
            <a:r>
              <a:rPr sz="1400" spc="-70" dirty="0">
                <a:solidFill>
                  <a:srgbClr val="FFFFFF"/>
                </a:solidFill>
                <a:latin typeface="Cambria"/>
                <a:cs typeface="Cambria"/>
              </a:rPr>
              <a:t> </a:t>
            </a:r>
            <a:r>
              <a:rPr sz="1400" spc="-10" dirty="0">
                <a:solidFill>
                  <a:srgbClr val="FFFFFF"/>
                </a:solidFill>
                <a:latin typeface="Cambria"/>
                <a:cs typeface="Cambria"/>
              </a:rPr>
              <a:t>Revenue  </a:t>
            </a:r>
            <a:r>
              <a:rPr sz="1400" spc="-5" dirty="0">
                <a:solidFill>
                  <a:srgbClr val="FFFFFF"/>
                </a:solidFill>
                <a:latin typeface="Cambria"/>
                <a:cs typeface="Cambria"/>
              </a:rPr>
              <a:t>and Covid  Response</a:t>
            </a:r>
            <a:endParaRPr sz="1400" dirty="0">
              <a:latin typeface="Cambria"/>
              <a:cs typeface="Cambria"/>
            </a:endParaRPr>
          </a:p>
          <a:p>
            <a:pPr marL="113030" marR="65405" algn="ctr">
              <a:lnSpc>
                <a:spcPts val="1639"/>
              </a:lnSpc>
              <a:spcBef>
                <a:spcPts val="50"/>
              </a:spcBef>
            </a:pPr>
            <a:r>
              <a:rPr sz="1400" spc="-5" dirty="0">
                <a:solidFill>
                  <a:srgbClr val="FFFFFF"/>
                </a:solidFill>
                <a:latin typeface="Cambria"/>
                <a:cs typeface="Cambria"/>
              </a:rPr>
              <a:t>$</a:t>
            </a:r>
            <a:r>
              <a:rPr sz="1400" dirty="0">
                <a:solidFill>
                  <a:srgbClr val="FFFFFF"/>
                </a:solidFill>
                <a:latin typeface="Cambria"/>
                <a:cs typeface="Cambria"/>
              </a:rPr>
              <a:t>5,983,586  26%</a:t>
            </a:r>
            <a:endParaRPr sz="1400" dirty="0">
              <a:latin typeface="Cambria"/>
              <a:cs typeface="Cambria"/>
            </a:endParaRPr>
          </a:p>
        </p:txBody>
      </p:sp>
      <p:graphicFrame>
        <p:nvGraphicFramePr>
          <p:cNvPr id="52" name="Chart 51">
            <a:extLst>
              <a:ext uri="{FF2B5EF4-FFF2-40B4-BE49-F238E27FC236}">
                <a16:creationId xmlns:a16="http://schemas.microsoft.com/office/drawing/2014/main" id="{861092B1-38C8-4D79-8E08-23A6BBB19ED9}"/>
              </a:ext>
            </a:extLst>
          </p:cNvPr>
          <p:cNvGraphicFramePr>
            <a:graphicFrameLocks/>
          </p:cNvGraphicFramePr>
          <p:nvPr>
            <p:extLst>
              <p:ext uri="{D42A27DB-BD31-4B8C-83A1-F6EECF244321}">
                <p14:modId xmlns:p14="http://schemas.microsoft.com/office/powerpoint/2010/main" val="4279576053"/>
              </p:ext>
            </p:extLst>
          </p:nvPr>
        </p:nvGraphicFramePr>
        <p:xfrm>
          <a:off x="4065811" y="1554259"/>
          <a:ext cx="5923275"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072C1D7-6542-484A-B34A-AE7D1763859F}"/>
              </a:ext>
            </a:extLst>
          </p:cNvPr>
          <p:cNvSpPr>
            <a:spLocks noGrp="1"/>
          </p:cNvSpPr>
          <p:nvPr>
            <p:ph type="title"/>
          </p:nvPr>
        </p:nvSpPr>
        <p:spPr>
          <a:xfrm>
            <a:off x="457200" y="152400"/>
            <a:ext cx="8229600" cy="1143000"/>
          </a:xfrm>
        </p:spPr>
        <p:txBody>
          <a:bodyPr/>
          <a:lstStyle/>
          <a:p>
            <a:pPr eaLnBrk="1" hangingPunct="1"/>
            <a:r>
              <a:rPr lang="en-US" altLang="en-US" dirty="0">
                <a:solidFill>
                  <a:schemeClr val="bg1"/>
                </a:solidFill>
              </a:rPr>
              <a:t>Employee FTEs</a:t>
            </a:r>
          </a:p>
        </p:txBody>
      </p:sp>
      <p:sp>
        <p:nvSpPr>
          <p:cNvPr id="78851" name="Content Placeholder 2">
            <a:extLst>
              <a:ext uri="{FF2B5EF4-FFF2-40B4-BE49-F238E27FC236}">
                <a16:creationId xmlns:a16="http://schemas.microsoft.com/office/drawing/2014/main" id="{A7AD4342-4E3D-46E2-8EA1-072B14507DBA}"/>
              </a:ext>
            </a:extLst>
          </p:cNvPr>
          <p:cNvSpPr>
            <a:spLocks noGrp="1"/>
          </p:cNvSpPr>
          <p:nvPr>
            <p:ph idx="1"/>
          </p:nvPr>
        </p:nvSpPr>
        <p:spPr>
          <a:xfrm>
            <a:off x="454025" y="4255442"/>
            <a:ext cx="8229600" cy="2282825"/>
          </a:xfrm>
        </p:spPr>
        <p:txBody>
          <a:bodyPr/>
          <a:lstStyle/>
          <a:p>
            <a:pPr eaLnBrk="1" hangingPunct="1">
              <a:buFont typeface="Wingdings" panose="05000000000000000000" pitchFamily="2" charset="2"/>
              <a:buChar char="§"/>
              <a:defRPr/>
            </a:pPr>
            <a:r>
              <a:rPr lang="en-US" altLang="en-US" sz="2400" dirty="0"/>
              <a:t>Headcount - The University has 620 employees with an estimated payroll totaling $33,245,846</a:t>
            </a:r>
          </a:p>
          <a:p>
            <a:pPr marL="0" indent="0" eaLnBrk="1" hangingPunct="1">
              <a:buFont typeface="Arial" panose="020B0604020202020204" pitchFamily="34" charset="0"/>
              <a:buNone/>
              <a:defRPr/>
            </a:pPr>
            <a:r>
              <a:rPr lang="en-US" altLang="en-US" sz="2400" dirty="0"/>
              <a:t>	Full Time Faculty = 232	Part Time Faculty = 87</a:t>
            </a:r>
          </a:p>
          <a:p>
            <a:pPr marL="0" indent="0" eaLnBrk="1" hangingPunct="1">
              <a:buFont typeface="Arial" panose="020B0604020202020204" pitchFamily="34" charset="0"/>
              <a:buNone/>
              <a:defRPr/>
            </a:pPr>
            <a:r>
              <a:rPr lang="en-US" altLang="en-US" sz="2400" dirty="0"/>
              <a:t>	Full Time Staff = 267		Part Time Staff = 34	</a:t>
            </a:r>
          </a:p>
          <a:p>
            <a:pPr eaLnBrk="1" hangingPunct="1">
              <a:buFont typeface="Wingdings" panose="05000000000000000000" pitchFamily="2" charset="2"/>
              <a:buChar char="§"/>
              <a:defRPr/>
            </a:pPr>
            <a:endParaRPr lang="en-US" altLang="en-US" sz="2400" dirty="0"/>
          </a:p>
        </p:txBody>
      </p:sp>
      <p:graphicFrame>
        <p:nvGraphicFramePr>
          <p:cNvPr id="5" name="Table 4">
            <a:extLst>
              <a:ext uri="{FF2B5EF4-FFF2-40B4-BE49-F238E27FC236}">
                <a16:creationId xmlns:a16="http://schemas.microsoft.com/office/drawing/2014/main" id="{25B712D7-D825-4A33-A666-6BCF328D59E2}"/>
              </a:ext>
            </a:extLst>
          </p:cNvPr>
          <p:cNvGraphicFramePr>
            <a:graphicFrameLocks noGrp="1"/>
          </p:cNvGraphicFramePr>
          <p:nvPr>
            <p:extLst>
              <p:ext uri="{D42A27DB-BD31-4B8C-83A1-F6EECF244321}">
                <p14:modId xmlns:p14="http://schemas.microsoft.com/office/powerpoint/2010/main" val="3093600777"/>
              </p:ext>
            </p:extLst>
          </p:nvPr>
        </p:nvGraphicFramePr>
        <p:xfrm>
          <a:off x="2282825" y="1295400"/>
          <a:ext cx="4572000" cy="2235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3"/>
                    </a:ext>
                  </a:extLst>
                </a:gridCol>
              </a:tblGrid>
              <a:tr h="391160">
                <a:tc gridSpan="3">
                  <a:txBody>
                    <a:bodyPr/>
                    <a:lstStyle/>
                    <a:p>
                      <a:pPr algn="ctr"/>
                      <a:r>
                        <a:rPr lang="en-US" dirty="0"/>
                        <a:t>FTEs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65760">
                <a:tc>
                  <a:txBody>
                    <a:bodyPr/>
                    <a:lstStyle/>
                    <a:p>
                      <a:pPr algn="l"/>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b="1" dirty="0">
                          <a:solidFill>
                            <a:schemeClr val="bg1"/>
                          </a:solidFill>
                        </a:rPr>
                        <a:t>Authorized</a:t>
                      </a: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b="1" dirty="0">
                          <a:solidFill>
                            <a:schemeClr val="bg1"/>
                          </a:solidFill>
                        </a:rPr>
                        <a:t>Vacant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65760">
                <a:tc>
                  <a:txBody>
                    <a:bodyPr/>
                    <a:lstStyle/>
                    <a:p>
                      <a:pPr algn="l"/>
                      <a:r>
                        <a:rPr lang="en-US" dirty="0"/>
                        <a:t>State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300.18</a:t>
                      </a:r>
                    </a:p>
                  </a:txBody>
                  <a:tcPr anchor="ctr">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18.75</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l"/>
                      <a:r>
                        <a:rPr lang="en-US" dirty="0"/>
                        <a:t>Federal</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rPr>
                        <a:t>0.75</a:t>
                      </a:r>
                    </a:p>
                  </a:txBody>
                  <a:tcPr anchor="ctr"/>
                </a:tc>
                <a:tc>
                  <a:txBody>
                    <a:bodyPr/>
                    <a:lstStyle/>
                    <a:p>
                      <a:pPr algn="ctr"/>
                      <a:r>
                        <a:rPr lang="en-US" dirty="0">
                          <a:solidFill>
                            <a:schemeClr val="tx1"/>
                          </a:solidFill>
                        </a:rPr>
                        <a:t>0.75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l"/>
                      <a:r>
                        <a:rPr lang="en-US" dirty="0"/>
                        <a:t>Other</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186.43</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11.90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l"/>
                      <a:r>
                        <a:rPr lang="en-US" dirty="0"/>
                        <a:t>Total</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487.36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  31.40*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5094" name="TextBox 5">
            <a:extLst>
              <a:ext uri="{FF2B5EF4-FFF2-40B4-BE49-F238E27FC236}">
                <a16:creationId xmlns:a16="http://schemas.microsoft.com/office/drawing/2014/main" id="{1D06D4B8-2B96-4F11-A9B4-3D4214A210EE}"/>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20</a:t>
            </a:r>
          </a:p>
        </p:txBody>
      </p:sp>
      <p:sp>
        <p:nvSpPr>
          <p:cNvPr id="3" name="TextBox 2">
            <a:extLst>
              <a:ext uri="{FF2B5EF4-FFF2-40B4-BE49-F238E27FC236}">
                <a16:creationId xmlns:a16="http://schemas.microsoft.com/office/drawing/2014/main" id="{B92492FD-8837-45BE-B46F-366C3B4FA466}"/>
              </a:ext>
            </a:extLst>
          </p:cNvPr>
          <p:cNvSpPr txBox="1"/>
          <p:nvPr/>
        </p:nvSpPr>
        <p:spPr>
          <a:xfrm>
            <a:off x="2293711" y="3530600"/>
            <a:ext cx="5788025" cy="369332"/>
          </a:xfrm>
          <a:prstGeom prst="rect">
            <a:avLst/>
          </a:prstGeom>
          <a:noFill/>
        </p:spPr>
        <p:txBody>
          <a:bodyPr wrap="square" rtlCol="0">
            <a:spAutoFit/>
          </a:bodyPr>
          <a:lstStyle/>
          <a:p>
            <a:r>
              <a:rPr lang="en-US" dirty="0"/>
              <a:t>* 27 FTEs Designated for Open Positions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03E4A4D-2EE2-4DC3-B7FF-E407C4B80FDB}"/>
              </a:ext>
            </a:extLst>
          </p:cNvPr>
          <p:cNvSpPr>
            <a:spLocks noGrp="1"/>
          </p:cNvSpPr>
          <p:nvPr>
            <p:ph type="title"/>
          </p:nvPr>
        </p:nvSpPr>
        <p:spPr>
          <a:xfrm>
            <a:off x="457200" y="76200"/>
            <a:ext cx="8229600" cy="1143000"/>
          </a:xfrm>
        </p:spPr>
        <p:txBody>
          <a:bodyPr/>
          <a:lstStyle/>
          <a:p>
            <a:pPr eaLnBrk="1" hangingPunct="1"/>
            <a:r>
              <a:rPr lang="en-US" altLang="en-US" dirty="0">
                <a:solidFill>
                  <a:schemeClr val="bg1"/>
                </a:solidFill>
              </a:rPr>
              <a:t>Employee Demographics</a:t>
            </a:r>
          </a:p>
        </p:txBody>
      </p:sp>
      <p:sp>
        <p:nvSpPr>
          <p:cNvPr id="47107" name="TextBox 4">
            <a:extLst>
              <a:ext uri="{FF2B5EF4-FFF2-40B4-BE49-F238E27FC236}">
                <a16:creationId xmlns:a16="http://schemas.microsoft.com/office/drawing/2014/main" id="{42AB6AE5-7C6F-4D67-96EF-FD9D272FF9C5}"/>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rgbClr val="FFFFFF"/>
                </a:solidFill>
              </a:rPr>
              <a:t>21</a:t>
            </a:r>
          </a:p>
        </p:txBody>
      </p:sp>
      <p:graphicFrame>
        <p:nvGraphicFramePr>
          <p:cNvPr id="47108" name="Chart 6">
            <a:extLst>
              <a:ext uri="{FF2B5EF4-FFF2-40B4-BE49-F238E27FC236}">
                <a16:creationId xmlns:a16="http://schemas.microsoft.com/office/drawing/2014/main" id="{BF0FC22B-7C2E-46F2-96F3-FE3E0F4D5883}"/>
              </a:ext>
            </a:extLst>
          </p:cNvPr>
          <p:cNvGraphicFramePr>
            <a:graphicFrameLocks/>
          </p:cNvGraphicFramePr>
          <p:nvPr>
            <p:extLst>
              <p:ext uri="{D42A27DB-BD31-4B8C-83A1-F6EECF244321}">
                <p14:modId xmlns:p14="http://schemas.microsoft.com/office/powerpoint/2010/main" val="870603394"/>
              </p:ext>
            </p:extLst>
          </p:nvPr>
        </p:nvGraphicFramePr>
        <p:xfrm>
          <a:off x="-1752600" y="1371600"/>
          <a:ext cx="8074025" cy="4748212"/>
        </p:xfrm>
        <a:graphic>
          <a:graphicData uri="http://schemas.openxmlformats.org/presentationml/2006/ole">
            <mc:AlternateContent xmlns:mc="http://schemas.openxmlformats.org/markup-compatibility/2006">
              <mc:Choice xmlns:v="urn:schemas-microsoft-com:vml" Requires="v">
                <p:oleObj spid="_x0000_s7170" name="Chart" r:id="rId4" imgW="5943564" imgH="3505061" progId="Excel.Chart.8">
                  <p:embed/>
                </p:oleObj>
              </mc:Choice>
              <mc:Fallback>
                <p:oleObj name="Chart" r:id="rId4" imgW="5943564" imgH="3505061" progId="Excel.Chart.8">
                  <p:embed/>
                  <p:pic>
                    <p:nvPicPr>
                      <p:cNvPr id="47108" name="Chart 6">
                        <a:extLst>
                          <a:ext uri="{FF2B5EF4-FFF2-40B4-BE49-F238E27FC236}">
                            <a16:creationId xmlns:a16="http://schemas.microsoft.com/office/drawing/2014/main" id="{BF0FC22B-7C2E-46F2-96F3-FE3E0F4D5883}"/>
                          </a:ext>
                        </a:extLst>
                      </p:cNvPr>
                      <p:cNvPicPr>
                        <a:picLocks noChangeArrowheads="1"/>
                      </p:cNvPicPr>
                      <p:nvPr/>
                    </p:nvPicPr>
                    <p:blipFill>
                      <a:blip r:embed="rId5"/>
                      <a:srcRect/>
                      <a:stretch>
                        <a:fillRect/>
                      </a:stretch>
                    </p:blipFill>
                    <p:spPr bwMode="auto">
                      <a:xfrm>
                        <a:off x="-1752600" y="1371600"/>
                        <a:ext cx="8074025" cy="4748212"/>
                      </a:xfrm>
                      <a:prstGeom prst="rect">
                        <a:avLst/>
                      </a:prstGeom>
                      <a:noFill/>
                      <a:ln>
                        <a:noFill/>
                      </a:ln>
                    </p:spPr>
                  </p:pic>
                </p:oleObj>
              </mc:Fallback>
            </mc:AlternateContent>
          </a:graphicData>
        </a:graphic>
      </p:graphicFrame>
      <p:graphicFrame>
        <p:nvGraphicFramePr>
          <p:cNvPr id="47109" name="Chart 7">
            <a:extLst>
              <a:ext uri="{FF2B5EF4-FFF2-40B4-BE49-F238E27FC236}">
                <a16:creationId xmlns:a16="http://schemas.microsoft.com/office/drawing/2014/main" id="{664B45F9-F4AD-4987-AC87-271B59EE03DF}"/>
              </a:ext>
            </a:extLst>
          </p:cNvPr>
          <p:cNvGraphicFramePr>
            <a:graphicFrameLocks/>
          </p:cNvGraphicFramePr>
          <p:nvPr>
            <p:extLst>
              <p:ext uri="{D42A27DB-BD31-4B8C-83A1-F6EECF244321}">
                <p14:modId xmlns:p14="http://schemas.microsoft.com/office/powerpoint/2010/main" val="278078038"/>
              </p:ext>
            </p:extLst>
          </p:nvPr>
        </p:nvGraphicFramePr>
        <p:xfrm>
          <a:off x="2895600" y="1481137"/>
          <a:ext cx="7239000" cy="4530725"/>
        </p:xfrm>
        <a:graphic>
          <a:graphicData uri="http://schemas.openxmlformats.org/presentationml/2006/ole">
            <mc:AlternateContent xmlns:mc="http://schemas.openxmlformats.org/markup-compatibility/2006">
              <mc:Choice xmlns:v="urn:schemas-microsoft-com:vml" Requires="v">
                <p:oleObj spid="_x0000_s7171" name="Chart" r:id="rId6" imgW="5631123" imgH="3764323" progId="Excel.Chart.8">
                  <p:embed/>
                </p:oleObj>
              </mc:Choice>
              <mc:Fallback>
                <p:oleObj name="Chart" r:id="rId6" imgW="5631123" imgH="3764323" progId="Excel.Chart.8">
                  <p:embed/>
                  <p:pic>
                    <p:nvPicPr>
                      <p:cNvPr id="47109" name="Chart 7">
                        <a:extLst>
                          <a:ext uri="{FF2B5EF4-FFF2-40B4-BE49-F238E27FC236}">
                            <a16:creationId xmlns:a16="http://schemas.microsoft.com/office/drawing/2014/main" id="{664B45F9-F4AD-4987-AC87-271B59EE03DF}"/>
                          </a:ext>
                        </a:extLst>
                      </p:cNvPr>
                      <p:cNvPicPr>
                        <a:picLocks noChangeArrowheads="1"/>
                      </p:cNvPicPr>
                      <p:nvPr/>
                    </p:nvPicPr>
                    <p:blipFill>
                      <a:blip r:embed="rId7"/>
                      <a:srcRect/>
                      <a:stretch>
                        <a:fillRect/>
                      </a:stretch>
                    </p:blipFill>
                    <p:spPr bwMode="auto">
                      <a:xfrm>
                        <a:off x="2895600" y="1481137"/>
                        <a:ext cx="7239000" cy="4530725"/>
                      </a:xfrm>
                      <a:prstGeom prst="rect">
                        <a:avLst/>
                      </a:prstGeom>
                      <a:noFill/>
                      <a:ln>
                        <a:noFill/>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4829AD1-2BAD-429E-A3C5-4B3F2923ABE2}"/>
              </a:ext>
            </a:extLst>
          </p:cNvPr>
          <p:cNvSpPr>
            <a:spLocks noGrp="1"/>
          </p:cNvSpPr>
          <p:nvPr>
            <p:ph type="title"/>
          </p:nvPr>
        </p:nvSpPr>
        <p:spPr>
          <a:xfrm>
            <a:off x="419100" y="0"/>
            <a:ext cx="8229600" cy="1143000"/>
          </a:xfrm>
        </p:spPr>
        <p:txBody>
          <a:bodyPr/>
          <a:lstStyle/>
          <a:p>
            <a:r>
              <a:rPr lang="en-US" altLang="en-US" sz="4000" dirty="0">
                <a:solidFill>
                  <a:schemeClr val="bg1"/>
                </a:solidFill>
              </a:rPr>
              <a:t>4% Tuition Waiver </a:t>
            </a:r>
            <a:br>
              <a:rPr lang="en-US" altLang="en-US" sz="4000" dirty="0">
                <a:solidFill>
                  <a:schemeClr val="bg1"/>
                </a:solidFill>
              </a:rPr>
            </a:br>
            <a:r>
              <a:rPr lang="en-US" altLang="en-US" sz="4000" dirty="0">
                <a:solidFill>
                  <a:schemeClr val="bg1"/>
                </a:solidFill>
              </a:rPr>
              <a:t>&amp; Abatements</a:t>
            </a:r>
          </a:p>
        </p:txBody>
      </p:sp>
      <p:sp>
        <p:nvSpPr>
          <p:cNvPr id="49155" name="TextBox 6">
            <a:extLst>
              <a:ext uri="{FF2B5EF4-FFF2-40B4-BE49-F238E27FC236}">
                <a16:creationId xmlns:a16="http://schemas.microsoft.com/office/drawing/2014/main" id="{699E8BF5-238E-4C35-B3EA-3D2F35BEC122}"/>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22</a:t>
            </a:r>
          </a:p>
        </p:txBody>
      </p:sp>
      <p:graphicFrame>
        <p:nvGraphicFramePr>
          <p:cNvPr id="2" name="Table 1">
            <a:extLst>
              <a:ext uri="{FF2B5EF4-FFF2-40B4-BE49-F238E27FC236}">
                <a16:creationId xmlns:a16="http://schemas.microsoft.com/office/drawing/2014/main" id="{4786E61F-4347-4371-9A79-60D648E60349}"/>
              </a:ext>
            </a:extLst>
          </p:cNvPr>
          <p:cNvGraphicFramePr>
            <a:graphicFrameLocks noGrp="1"/>
          </p:cNvGraphicFramePr>
          <p:nvPr>
            <p:extLst>
              <p:ext uri="{D42A27DB-BD31-4B8C-83A1-F6EECF244321}">
                <p14:modId xmlns:p14="http://schemas.microsoft.com/office/powerpoint/2010/main" val="3363622300"/>
              </p:ext>
            </p:extLst>
          </p:nvPr>
        </p:nvGraphicFramePr>
        <p:xfrm>
          <a:off x="76200" y="1418341"/>
          <a:ext cx="8953500" cy="4386256"/>
        </p:xfrm>
        <a:graphic>
          <a:graphicData uri="http://schemas.openxmlformats.org/drawingml/2006/table">
            <a:tbl>
              <a:tblPr firstRow="1" bandRow="1">
                <a:tableStyleId>{5C22544A-7EE6-4342-B048-85BDC9FD1C3A}</a:tableStyleId>
              </a:tblPr>
              <a:tblGrid>
                <a:gridCol w="1377467">
                  <a:extLst>
                    <a:ext uri="{9D8B030D-6E8A-4147-A177-3AD203B41FA5}">
                      <a16:colId xmlns:a16="http://schemas.microsoft.com/office/drawing/2014/main" val="20000"/>
                    </a:ext>
                  </a:extLst>
                </a:gridCol>
                <a:gridCol w="1377464">
                  <a:extLst>
                    <a:ext uri="{9D8B030D-6E8A-4147-A177-3AD203B41FA5}">
                      <a16:colId xmlns:a16="http://schemas.microsoft.com/office/drawing/2014/main" val="20001"/>
                    </a:ext>
                  </a:extLst>
                </a:gridCol>
                <a:gridCol w="876228">
                  <a:extLst>
                    <a:ext uri="{9D8B030D-6E8A-4147-A177-3AD203B41FA5}">
                      <a16:colId xmlns:a16="http://schemas.microsoft.com/office/drawing/2014/main" val="1273998077"/>
                    </a:ext>
                  </a:extLst>
                </a:gridCol>
                <a:gridCol w="501232">
                  <a:extLst>
                    <a:ext uri="{9D8B030D-6E8A-4147-A177-3AD203B41FA5}">
                      <a16:colId xmlns:a16="http://schemas.microsoft.com/office/drawing/2014/main" val="850236226"/>
                    </a:ext>
                  </a:extLst>
                </a:gridCol>
                <a:gridCol w="688730">
                  <a:extLst>
                    <a:ext uri="{9D8B030D-6E8A-4147-A177-3AD203B41FA5}">
                      <a16:colId xmlns:a16="http://schemas.microsoft.com/office/drawing/2014/main" val="925804432"/>
                    </a:ext>
                  </a:extLst>
                </a:gridCol>
                <a:gridCol w="839659">
                  <a:extLst>
                    <a:ext uri="{9D8B030D-6E8A-4147-A177-3AD203B41FA5}">
                      <a16:colId xmlns:a16="http://schemas.microsoft.com/office/drawing/2014/main" val="4020119854"/>
                    </a:ext>
                  </a:extLst>
                </a:gridCol>
                <a:gridCol w="537800">
                  <a:extLst>
                    <a:ext uri="{9D8B030D-6E8A-4147-A177-3AD203B41FA5}">
                      <a16:colId xmlns:a16="http://schemas.microsoft.com/office/drawing/2014/main" val="3196699356"/>
                    </a:ext>
                  </a:extLst>
                </a:gridCol>
                <a:gridCol w="688730">
                  <a:extLst>
                    <a:ext uri="{9D8B030D-6E8A-4147-A177-3AD203B41FA5}">
                      <a16:colId xmlns:a16="http://schemas.microsoft.com/office/drawing/2014/main" val="1836906082"/>
                    </a:ext>
                  </a:extLst>
                </a:gridCol>
                <a:gridCol w="688730">
                  <a:extLst>
                    <a:ext uri="{9D8B030D-6E8A-4147-A177-3AD203B41FA5}">
                      <a16:colId xmlns:a16="http://schemas.microsoft.com/office/drawing/2014/main" val="3450329000"/>
                    </a:ext>
                  </a:extLst>
                </a:gridCol>
                <a:gridCol w="688730">
                  <a:extLst>
                    <a:ext uri="{9D8B030D-6E8A-4147-A177-3AD203B41FA5}">
                      <a16:colId xmlns:a16="http://schemas.microsoft.com/office/drawing/2014/main" val="2619228253"/>
                    </a:ext>
                  </a:extLst>
                </a:gridCol>
                <a:gridCol w="688730">
                  <a:extLst>
                    <a:ext uri="{9D8B030D-6E8A-4147-A177-3AD203B41FA5}">
                      <a16:colId xmlns:a16="http://schemas.microsoft.com/office/drawing/2014/main" val="1318397009"/>
                    </a:ext>
                  </a:extLst>
                </a:gridCol>
              </a:tblGrid>
              <a:tr h="313304">
                <a:tc gridSpan="2">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9525" marB="0"/>
                </a:tc>
                <a:tc hMerge="1">
                  <a:txBody>
                    <a:bodyPr/>
                    <a:lstStyle/>
                    <a:p>
                      <a:endParaRPr lang="en-US"/>
                    </a:p>
                  </a:txBody>
                  <a:tcPr/>
                </a:tc>
                <a:tc gridSpan="3">
                  <a:txBody>
                    <a:bodyPr/>
                    <a:lstStyle/>
                    <a:p>
                      <a:pPr algn="ctr" rtl="0" fontAlgn="ctr"/>
                      <a:r>
                        <a:rPr lang="en-US" sz="1400" b="1" i="0" u="none" strike="noStrike" dirty="0">
                          <a:solidFill>
                            <a:srgbClr val="FFFFFF"/>
                          </a:solidFill>
                          <a:effectLst/>
                          <a:latin typeface="Calibri" panose="020F0502020204030204" pitchFamily="34" charset="0"/>
                        </a:rPr>
                        <a:t>FY18-19</a:t>
                      </a: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tc gridSpan="3">
                  <a:txBody>
                    <a:bodyPr/>
                    <a:lstStyle/>
                    <a:p>
                      <a:pPr algn="ctr" rtl="0" fontAlgn="ctr"/>
                      <a:r>
                        <a:rPr lang="en-US" sz="1400" b="1" i="0" u="none" strike="noStrike" dirty="0">
                          <a:solidFill>
                            <a:srgbClr val="FFFFFF"/>
                          </a:solidFill>
                          <a:effectLst/>
                          <a:latin typeface="Calibri" panose="020F0502020204030204" pitchFamily="34" charset="0"/>
                        </a:rPr>
                        <a:t>FY19-20</a:t>
                      </a: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tc gridSpan="3">
                  <a:txBody>
                    <a:bodyPr/>
                    <a:lstStyle/>
                    <a:p>
                      <a:pPr algn="ctr" rtl="0" fontAlgn="ctr"/>
                      <a:r>
                        <a:rPr lang="en-US" sz="1400" b="1" i="0" u="none" strike="noStrike" dirty="0">
                          <a:solidFill>
                            <a:srgbClr val="FFFFFF"/>
                          </a:solidFill>
                          <a:effectLst/>
                          <a:latin typeface="Calibri" panose="020F0502020204030204" pitchFamily="34" charset="0"/>
                        </a:rPr>
                        <a:t>FY20-21</a:t>
                      </a: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13304">
                <a:tc>
                  <a:txBody>
                    <a:bodyPr/>
                    <a:lstStyle/>
                    <a:p>
                      <a:pPr algn="l" rtl="0" fontAlgn="ctr"/>
                      <a:r>
                        <a:rPr lang="en-US" sz="1400" b="0" i="0" u="none" strike="noStrike" dirty="0">
                          <a:solidFill>
                            <a:srgbClr val="000000"/>
                          </a:solidFill>
                          <a:effectLst/>
                          <a:latin typeface="Calibri" panose="020F0502020204030204" pitchFamily="34" charset="0"/>
                        </a:rPr>
                        <a:t>Program</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Calibri" panose="020F0502020204030204" pitchFamily="34" charset="0"/>
                        </a:rPr>
                        <a:t>Level</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Students</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NR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Students</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NR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Students</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NR</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304">
                <a:tc rowSpan="6">
                  <a:txBody>
                    <a:bodyPr/>
                    <a:lstStyle/>
                    <a:p>
                      <a:pPr algn="l" rtl="0" fontAlgn="ctr"/>
                      <a:r>
                        <a:rPr lang="en-US" sz="1400" b="0" i="0" u="none" strike="noStrike" dirty="0">
                          <a:solidFill>
                            <a:srgbClr val="000000"/>
                          </a:solidFill>
                          <a:effectLst/>
                          <a:latin typeface="Calibri" panose="020F0502020204030204" pitchFamily="34" charset="0"/>
                        </a:rPr>
                        <a:t>4% Waivers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Calibri" panose="020F0502020204030204" pitchFamily="34" charset="0"/>
                        </a:rPr>
                        <a:t>Freshman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67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64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Sophomore</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r>
                        <a:rPr lang="en-US"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Junior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r>
                        <a:rPr lang="en-US"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Senior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Other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Total</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143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134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3304">
                <a:tc rowSpan="6">
                  <a:txBody>
                    <a:bodyPr/>
                    <a:lstStyle/>
                    <a:p>
                      <a:pPr algn="l" rtl="0" fontAlgn="ctr"/>
                      <a:r>
                        <a:rPr lang="en-US" sz="1400" b="0" i="0" u="none" strike="noStrike" dirty="0">
                          <a:solidFill>
                            <a:srgbClr val="000000"/>
                          </a:solidFill>
                          <a:effectLst/>
                          <a:latin typeface="Calibri" panose="020F0502020204030204" pitchFamily="34" charset="0"/>
                        </a:rPr>
                        <a:t>Full Abatements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Calibri" panose="020F0502020204030204" pitchFamily="34" charset="0"/>
                        </a:rPr>
                        <a:t>Freshman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25</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Sophomore</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66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27</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Junior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47</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47</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Senior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32</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Other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Total</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155</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142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142</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9325" name="TextBox 3">
            <a:extLst>
              <a:ext uri="{FF2B5EF4-FFF2-40B4-BE49-F238E27FC236}">
                <a16:creationId xmlns:a16="http://schemas.microsoft.com/office/drawing/2014/main" id="{C0457034-BD20-44BA-90F9-7792301F5C86}"/>
              </a:ext>
            </a:extLst>
          </p:cNvPr>
          <p:cNvSpPr txBox="1">
            <a:spLocks noChangeArrowheads="1"/>
          </p:cNvSpPr>
          <p:nvPr/>
        </p:nvSpPr>
        <p:spPr bwMode="auto">
          <a:xfrm>
            <a:off x="76200" y="64770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rPr>
              <a:t>Note:  FMU has not offered partial abatements in the three-year period covered.</a:t>
            </a:r>
            <a:endParaRPr lang="en-US" altLang="en-US" sz="1800" dirty="0">
              <a:solidFill>
                <a:schemeClr val="bg1"/>
              </a:solidFill>
            </a:endParaRPr>
          </a:p>
        </p:txBody>
      </p:sp>
      <p:sp>
        <p:nvSpPr>
          <p:cNvPr id="49326" name="TextBox 3">
            <a:extLst>
              <a:ext uri="{FF2B5EF4-FFF2-40B4-BE49-F238E27FC236}">
                <a16:creationId xmlns:a16="http://schemas.microsoft.com/office/drawing/2014/main" id="{BFC7977D-A1C8-427F-9BCF-E83686B116AE}"/>
              </a:ext>
            </a:extLst>
          </p:cNvPr>
          <p:cNvSpPr txBox="1">
            <a:spLocks noChangeArrowheads="1"/>
          </p:cNvSpPr>
          <p:nvPr/>
        </p:nvSpPr>
        <p:spPr bwMode="auto">
          <a:xfrm>
            <a:off x="114300" y="5834063"/>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t>4% Waiver Methodology: </a:t>
            </a:r>
            <a:r>
              <a:rPr lang="en-US" altLang="en-US" sz="1400" dirty="0"/>
              <a:t>All waivers are provided based on academic merit or financial need.  Waivers are used as a supplement to the FMU scholarship programs.</a:t>
            </a:r>
            <a:endParaRPr lang="en-US" alt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9BAECF1-BA1C-4E47-8BAA-B5233B3C1031}"/>
              </a:ext>
            </a:extLst>
          </p:cNvPr>
          <p:cNvSpPr>
            <a:spLocks noGrp="1"/>
          </p:cNvSpPr>
          <p:nvPr>
            <p:ph type="title"/>
          </p:nvPr>
        </p:nvSpPr>
        <p:spPr>
          <a:xfrm>
            <a:off x="495300" y="76200"/>
            <a:ext cx="8229600" cy="1143000"/>
          </a:xfrm>
        </p:spPr>
        <p:txBody>
          <a:bodyPr/>
          <a:lstStyle/>
          <a:p>
            <a:pPr eaLnBrk="1" hangingPunct="1"/>
            <a:r>
              <a:rPr lang="en-US" altLang="en-US" dirty="0">
                <a:solidFill>
                  <a:schemeClr val="bg1"/>
                </a:solidFill>
              </a:rPr>
              <a:t>Capital Projects</a:t>
            </a:r>
          </a:p>
        </p:txBody>
      </p:sp>
      <p:graphicFrame>
        <p:nvGraphicFramePr>
          <p:cNvPr id="3" name="Table 2">
            <a:extLst>
              <a:ext uri="{FF2B5EF4-FFF2-40B4-BE49-F238E27FC236}">
                <a16:creationId xmlns:a16="http://schemas.microsoft.com/office/drawing/2014/main" id="{A0743ECC-8023-4C9C-B802-2D49AF932DD4}"/>
              </a:ext>
            </a:extLst>
          </p:cNvPr>
          <p:cNvGraphicFramePr>
            <a:graphicFrameLocks noGrp="1"/>
          </p:cNvGraphicFramePr>
          <p:nvPr>
            <p:extLst>
              <p:ext uri="{D42A27DB-BD31-4B8C-83A1-F6EECF244321}">
                <p14:modId xmlns:p14="http://schemas.microsoft.com/office/powerpoint/2010/main" val="716921348"/>
              </p:ext>
            </p:extLst>
          </p:nvPr>
        </p:nvGraphicFramePr>
        <p:xfrm>
          <a:off x="190500" y="1353639"/>
          <a:ext cx="8763000" cy="5389258"/>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496951137"/>
                    </a:ext>
                  </a:extLst>
                </a:gridCol>
                <a:gridCol w="2362200">
                  <a:extLst>
                    <a:ext uri="{9D8B030D-6E8A-4147-A177-3AD203B41FA5}">
                      <a16:colId xmlns:a16="http://schemas.microsoft.com/office/drawing/2014/main" val="1711833486"/>
                    </a:ext>
                  </a:extLst>
                </a:gridCol>
                <a:gridCol w="1219200">
                  <a:extLst>
                    <a:ext uri="{9D8B030D-6E8A-4147-A177-3AD203B41FA5}">
                      <a16:colId xmlns:a16="http://schemas.microsoft.com/office/drawing/2014/main" val="3277742195"/>
                    </a:ext>
                  </a:extLst>
                </a:gridCol>
                <a:gridCol w="2971800">
                  <a:extLst>
                    <a:ext uri="{9D8B030D-6E8A-4147-A177-3AD203B41FA5}">
                      <a16:colId xmlns:a16="http://schemas.microsoft.com/office/drawing/2014/main" val="3095931396"/>
                    </a:ext>
                  </a:extLst>
                </a:gridCol>
              </a:tblGrid>
              <a:tr h="887363">
                <a:tc>
                  <a:txBody>
                    <a:bodyPr/>
                    <a:lstStyle/>
                    <a:p>
                      <a:r>
                        <a:rPr lang="en-US" sz="1800" dirty="0"/>
                        <a:t>Project Number</a:t>
                      </a:r>
                      <a:r>
                        <a:rPr lang="en-US" sz="1800" baseline="0" dirty="0"/>
                        <a:t> / Name</a:t>
                      </a:r>
                      <a:endParaRPr lang="en-US" sz="1800" dirty="0"/>
                    </a:p>
                  </a:txBody>
                  <a:tcPr marT="45712" marB="45712"/>
                </a:tc>
                <a:tc>
                  <a:txBody>
                    <a:bodyPr/>
                    <a:lstStyle/>
                    <a:p>
                      <a:r>
                        <a:rPr lang="en-US" sz="1800" dirty="0"/>
                        <a:t>Project Status</a:t>
                      </a:r>
                    </a:p>
                  </a:txBody>
                  <a:tcPr marT="45712" marB="45712"/>
                </a:tc>
                <a:tc>
                  <a:txBody>
                    <a:bodyPr/>
                    <a:lstStyle/>
                    <a:p>
                      <a:r>
                        <a:rPr lang="en-US" sz="1800" dirty="0"/>
                        <a:t>Account Balance Remaining</a:t>
                      </a:r>
                    </a:p>
                  </a:txBody>
                  <a:tcPr marT="45712" marB="45712"/>
                </a:tc>
                <a:tc>
                  <a:txBody>
                    <a:bodyPr/>
                    <a:lstStyle/>
                    <a:p>
                      <a:r>
                        <a:rPr lang="en-US" sz="1800" dirty="0"/>
                        <a:t>Project Revenue Sources</a:t>
                      </a:r>
                    </a:p>
                  </a:txBody>
                  <a:tcPr marT="45712" marB="45712"/>
                </a:tc>
                <a:extLst>
                  <a:ext uri="{0D108BD9-81ED-4DB2-BD59-A6C34878D82A}">
                    <a16:rowId xmlns:a16="http://schemas.microsoft.com/office/drawing/2014/main" val="2086794706"/>
                  </a:ext>
                </a:extLst>
              </a:tr>
              <a:tr h="535084">
                <a:tc>
                  <a:txBody>
                    <a:bodyPr/>
                    <a:lstStyle/>
                    <a:p>
                      <a:r>
                        <a:rPr lang="en-US" sz="1400" dirty="0"/>
                        <a:t>Project 9579 – Freshwater</a:t>
                      </a:r>
                      <a:r>
                        <a:rPr lang="en-US" sz="1400" baseline="0" dirty="0"/>
                        <a:t> Ecology Center</a:t>
                      </a:r>
                      <a:endParaRPr lang="en-US" sz="1400" dirty="0"/>
                    </a:p>
                  </a:txBody>
                  <a:tcPr marT="45712" marB="45712"/>
                </a:tc>
                <a:tc>
                  <a:txBody>
                    <a:bodyPr/>
                    <a:lstStyle/>
                    <a:p>
                      <a:r>
                        <a:rPr lang="en-US" sz="1400" baseline="0" dirty="0"/>
                        <a:t>Complete.</a:t>
                      </a:r>
                    </a:p>
                    <a:p>
                      <a:r>
                        <a:rPr lang="en-US" sz="1400" baseline="0" dirty="0"/>
                        <a:t>Project Closeout in Progress.</a:t>
                      </a:r>
                    </a:p>
                  </a:txBody>
                  <a:tcPr marT="45712" marB="45712"/>
                </a:tc>
                <a:tc>
                  <a:txBody>
                    <a:bodyPr/>
                    <a:lstStyle/>
                    <a:p>
                      <a:r>
                        <a:rPr lang="en-US" sz="1400" dirty="0"/>
                        <a:t>$716,808 of $5m</a:t>
                      </a:r>
                    </a:p>
                  </a:txBody>
                  <a:tcPr marT="45712" marB="45712"/>
                </a:tc>
                <a:tc>
                  <a:txBody>
                    <a:bodyPr/>
                    <a:lstStyle/>
                    <a:p>
                      <a:r>
                        <a:rPr lang="en-US" sz="1200" dirty="0"/>
                        <a:t>$5m - 2019 Capital Reserve Act</a:t>
                      </a:r>
                    </a:p>
                    <a:p>
                      <a:endParaRPr lang="en-US" sz="1200" dirty="0"/>
                    </a:p>
                  </a:txBody>
                  <a:tcPr marT="45712" marB="45712"/>
                </a:tc>
                <a:extLst>
                  <a:ext uri="{0D108BD9-81ED-4DB2-BD59-A6C34878D82A}">
                    <a16:rowId xmlns:a16="http://schemas.microsoft.com/office/drawing/2014/main" val="3299748490"/>
                  </a:ext>
                </a:extLst>
              </a:tr>
              <a:tr h="709962">
                <a:tc>
                  <a:txBody>
                    <a:bodyPr/>
                    <a:lstStyle/>
                    <a:p>
                      <a:r>
                        <a:rPr lang="en-US" sz="1400" dirty="0"/>
                        <a:t>Project 9538 – School of Education /</a:t>
                      </a:r>
                      <a:r>
                        <a:rPr lang="en-US" sz="1400" baseline="0" dirty="0"/>
                        <a:t> School of Business Building</a:t>
                      </a:r>
                      <a:endParaRPr lang="en-US" sz="1400" dirty="0"/>
                    </a:p>
                  </a:txBody>
                  <a:tcPr marT="45712" marB="45712"/>
                </a:tc>
                <a:tc>
                  <a:txBody>
                    <a:bodyPr/>
                    <a:lstStyle/>
                    <a:p>
                      <a:r>
                        <a:rPr lang="en-US" sz="1400" dirty="0"/>
                        <a:t>Active – A-1 to increase Budget in progress.</a:t>
                      </a:r>
                    </a:p>
                  </a:txBody>
                  <a:tcPr marT="45712" marB="45712"/>
                </a:tc>
                <a:tc>
                  <a:txBody>
                    <a:bodyPr/>
                    <a:lstStyle/>
                    <a:p>
                      <a:r>
                        <a:rPr lang="en-US" sz="1400" dirty="0"/>
                        <a:t>$23,000,000</a:t>
                      </a:r>
                    </a:p>
                  </a:txBody>
                  <a:tcPr marT="45712" marB="45712"/>
                </a:tc>
                <a:tc>
                  <a:txBody>
                    <a:bodyPr/>
                    <a:lstStyle/>
                    <a:p>
                      <a:r>
                        <a:rPr lang="en-US" sz="1200" dirty="0"/>
                        <a:t>$17m – FY21-22 Proviso 118.18 (B)(14)</a:t>
                      </a:r>
                    </a:p>
                    <a:p>
                      <a:r>
                        <a:rPr lang="en-US" sz="1200" dirty="0"/>
                        <a:t>$6m – 2021 Capital Reserve Bill</a:t>
                      </a:r>
                    </a:p>
                  </a:txBody>
                  <a:tcPr marT="45712" marB="45712"/>
                </a:tc>
                <a:extLst>
                  <a:ext uri="{0D108BD9-81ED-4DB2-BD59-A6C34878D82A}">
                    <a16:rowId xmlns:a16="http://schemas.microsoft.com/office/drawing/2014/main" val="2748220379"/>
                  </a:ext>
                </a:extLst>
              </a:tr>
              <a:tr h="916943">
                <a:tc>
                  <a:txBody>
                    <a:bodyPr/>
                    <a:lstStyle/>
                    <a:p>
                      <a:r>
                        <a:rPr lang="en-US" sz="1400" dirty="0"/>
                        <a:t>Project 9582 –</a:t>
                      </a:r>
                      <a:r>
                        <a:rPr lang="en-US" sz="1400" baseline="0" dirty="0"/>
                        <a:t>Smith University Center</a:t>
                      </a:r>
                      <a:endParaRPr lang="en-US" sz="1400" dirty="0"/>
                    </a:p>
                  </a:txBody>
                  <a:tcPr marT="45712" marB="45712"/>
                </a:tc>
                <a:tc>
                  <a:txBody>
                    <a:bodyPr/>
                    <a:lstStyle/>
                    <a:p>
                      <a:r>
                        <a:rPr lang="en-US" sz="1400" dirty="0"/>
                        <a:t>Active - Phase II approval and Athletic</a:t>
                      </a:r>
                      <a:r>
                        <a:rPr lang="en-US" sz="1400" baseline="0" dirty="0"/>
                        <a:t> Revenue Bond Issuance Approval is in progress.</a:t>
                      </a:r>
                      <a:endParaRPr lang="en-US" sz="1400" dirty="0"/>
                    </a:p>
                  </a:txBody>
                  <a:tcPr marT="45712" marB="45712"/>
                </a:tc>
                <a:tc>
                  <a:txBody>
                    <a:bodyPr/>
                    <a:lstStyle/>
                    <a:p>
                      <a:r>
                        <a:rPr lang="en-US" sz="1400" dirty="0"/>
                        <a:t>$60,000</a:t>
                      </a:r>
                    </a:p>
                  </a:txBody>
                  <a:tcPr marT="45712" marB="45712"/>
                </a:tc>
                <a:tc>
                  <a:txBody>
                    <a:bodyPr/>
                    <a:lstStyle/>
                    <a:p>
                      <a:r>
                        <a:rPr lang="en-US" sz="1200" dirty="0"/>
                        <a:t>$60,000 FMU Maintenance Reserve</a:t>
                      </a:r>
                    </a:p>
                    <a:p>
                      <a:endParaRPr lang="en-US" sz="1200" dirty="0"/>
                    </a:p>
                    <a:p>
                      <a:r>
                        <a:rPr lang="en-US" sz="1200" dirty="0"/>
                        <a:t>Phase II – Seeks approval for $4m in Athletic Bond Revenue Issuance.</a:t>
                      </a:r>
                    </a:p>
                  </a:txBody>
                  <a:tcPr marT="45712" marB="45712"/>
                </a:tc>
                <a:extLst>
                  <a:ext uri="{0D108BD9-81ED-4DB2-BD59-A6C34878D82A}">
                    <a16:rowId xmlns:a16="http://schemas.microsoft.com/office/drawing/2014/main" val="343107282"/>
                  </a:ext>
                </a:extLst>
              </a:tr>
              <a:tr h="976101">
                <a:tc>
                  <a:txBody>
                    <a:bodyPr/>
                    <a:lstStyle/>
                    <a:p>
                      <a:r>
                        <a:rPr lang="en-US" sz="1400" dirty="0"/>
                        <a:t>Project 9574 – Honors Learning Center</a:t>
                      </a:r>
                    </a:p>
                  </a:txBody>
                  <a:tcPr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Complete.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Project Closeout in Progress.</a:t>
                      </a:r>
                    </a:p>
                  </a:txBody>
                  <a:tcPr marT="45712" marB="45712"/>
                </a:tc>
                <a:tc>
                  <a:txBody>
                    <a:bodyPr/>
                    <a:lstStyle/>
                    <a:p>
                      <a:r>
                        <a:rPr lang="en-US" sz="1400" dirty="0"/>
                        <a:t>$8,478 of $4.3m</a:t>
                      </a:r>
                    </a:p>
                  </a:txBody>
                  <a:tcPr marT="45712" marB="45712"/>
                </a:tc>
                <a:tc>
                  <a:txBody>
                    <a:bodyPr/>
                    <a:lstStyle/>
                    <a:p>
                      <a:r>
                        <a:rPr lang="en-US" sz="1200" dirty="0"/>
                        <a:t>$200k – 2016-17 Appropriation</a:t>
                      </a:r>
                      <a:r>
                        <a:rPr lang="en-US" sz="1200" baseline="0" dirty="0"/>
                        <a:t> Act.</a:t>
                      </a:r>
                    </a:p>
                    <a:p>
                      <a:r>
                        <a:rPr lang="en-US" sz="1200" baseline="0" dirty="0"/>
                        <a:t>$500k – 2016 Capital Reserve Act</a:t>
                      </a:r>
                      <a:endParaRPr lang="en-US" sz="1200" dirty="0"/>
                    </a:p>
                    <a:p>
                      <a:r>
                        <a:rPr lang="en-US" sz="1200" dirty="0"/>
                        <a:t>$2.1m – 2018-19 Appropriation Act</a:t>
                      </a:r>
                    </a:p>
                    <a:p>
                      <a:r>
                        <a:rPr lang="en-US" sz="1200" dirty="0"/>
                        <a:t>$1,144,067</a:t>
                      </a:r>
                      <a:r>
                        <a:rPr lang="en-US" sz="1200" baseline="0" dirty="0"/>
                        <a:t> - FMU Maintenance Reserve</a:t>
                      </a:r>
                    </a:p>
                    <a:p>
                      <a:r>
                        <a:rPr lang="en-US" sz="1200" baseline="0" dirty="0"/>
                        <a:t>$355,932 - transfer from Project 9538</a:t>
                      </a:r>
                      <a:endParaRPr lang="en-US" sz="1200" dirty="0"/>
                    </a:p>
                  </a:txBody>
                  <a:tcPr marT="45712" marB="45712"/>
                </a:tc>
                <a:extLst>
                  <a:ext uri="{0D108BD9-81ED-4DB2-BD59-A6C34878D82A}">
                    <a16:rowId xmlns:a16="http://schemas.microsoft.com/office/drawing/2014/main" val="732656175"/>
                  </a:ext>
                </a:extLst>
              </a:tr>
              <a:tr h="739454">
                <a:tc>
                  <a:txBody>
                    <a:bodyPr/>
                    <a:lstStyle/>
                    <a:p>
                      <a:r>
                        <a:rPr lang="en-US" sz="1400" dirty="0"/>
                        <a:t>Project 9577 - Medical and Health Education Classroom Complex </a:t>
                      </a:r>
                    </a:p>
                  </a:txBody>
                  <a:tcPr marT="45712" marB="45712"/>
                </a:tc>
                <a:tc>
                  <a:txBody>
                    <a:bodyPr/>
                    <a:lstStyle/>
                    <a:p>
                      <a:r>
                        <a:rPr lang="en-US" sz="1400" dirty="0"/>
                        <a:t>Complete.  </a:t>
                      </a:r>
                    </a:p>
                    <a:p>
                      <a:r>
                        <a:rPr lang="en-US" sz="1400" dirty="0"/>
                        <a:t>Project Closeout in Progress.</a:t>
                      </a:r>
                    </a:p>
                  </a:txBody>
                  <a:tcPr marT="45712" marB="45712"/>
                </a:tc>
                <a:tc>
                  <a:txBody>
                    <a:bodyPr/>
                    <a:lstStyle/>
                    <a:p>
                      <a:r>
                        <a:rPr lang="en-US" sz="1400" dirty="0"/>
                        <a:t>$117,838 of $8m</a:t>
                      </a:r>
                    </a:p>
                  </a:txBody>
                  <a:tcPr marT="45712" marB="45712"/>
                </a:tc>
                <a:tc>
                  <a:txBody>
                    <a:bodyPr/>
                    <a:lstStyle/>
                    <a:p>
                      <a:r>
                        <a:rPr lang="en-US" sz="1200" dirty="0"/>
                        <a:t>$5m – 2018-19 Appropriation Act</a:t>
                      </a:r>
                    </a:p>
                    <a:p>
                      <a:r>
                        <a:rPr lang="en-US" sz="1200" dirty="0"/>
                        <a:t>$3m – 2018 Capital Reserve Act</a:t>
                      </a:r>
                    </a:p>
                  </a:txBody>
                  <a:tcPr marT="45712" marB="45712"/>
                </a:tc>
                <a:extLst>
                  <a:ext uri="{0D108BD9-81ED-4DB2-BD59-A6C34878D82A}">
                    <a16:rowId xmlns:a16="http://schemas.microsoft.com/office/drawing/2014/main" val="3680819606"/>
                  </a:ext>
                </a:extLst>
              </a:tr>
              <a:tr h="480847">
                <a:tc>
                  <a:txBody>
                    <a:bodyPr/>
                    <a:lstStyle/>
                    <a:p>
                      <a:r>
                        <a:rPr lang="en-US" sz="1400" dirty="0"/>
                        <a:t>Project TBD -  Medical Education Facility</a:t>
                      </a:r>
                    </a:p>
                  </a:txBody>
                  <a:tcPr marT="45712" marB="45712"/>
                </a:tc>
                <a:tc>
                  <a:txBody>
                    <a:bodyPr/>
                    <a:lstStyle/>
                    <a:p>
                      <a:r>
                        <a:rPr lang="en-US" sz="1400" dirty="0"/>
                        <a:t>Phase I A-1 preparation in progress.</a:t>
                      </a:r>
                    </a:p>
                  </a:txBody>
                  <a:tcPr marT="45712" marB="45712"/>
                </a:tc>
                <a:tc>
                  <a:txBody>
                    <a:bodyPr/>
                    <a:lstStyle/>
                    <a:p>
                      <a:r>
                        <a:rPr lang="en-US" sz="1400" dirty="0"/>
                        <a:t>$60,000 of $21,000,000</a:t>
                      </a:r>
                    </a:p>
                  </a:txBody>
                  <a:tcPr marT="45712" marB="45712"/>
                </a:tc>
                <a:tc>
                  <a:txBody>
                    <a:bodyPr/>
                    <a:lstStyle/>
                    <a:p>
                      <a:r>
                        <a:rPr lang="en-US" sz="1200" dirty="0"/>
                        <a:t>$21m – FY21-22 Proviso 118.18 (B)(14)</a:t>
                      </a:r>
                    </a:p>
                  </a:txBody>
                  <a:tcPr marT="45712" marB="45712"/>
                </a:tc>
                <a:extLst>
                  <a:ext uri="{0D108BD9-81ED-4DB2-BD59-A6C34878D82A}">
                    <a16:rowId xmlns:a16="http://schemas.microsoft.com/office/drawing/2014/main" val="952920954"/>
                  </a:ext>
                </a:extLst>
              </a:tr>
            </a:tbl>
          </a:graphicData>
        </a:graphic>
      </p:graphicFrame>
      <p:sp>
        <p:nvSpPr>
          <p:cNvPr id="51240" name="TextBox 7">
            <a:extLst>
              <a:ext uri="{FF2B5EF4-FFF2-40B4-BE49-F238E27FC236}">
                <a16:creationId xmlns:a16="http://schemas.microsoft.com/office/drawing/2014/main" id="{A810FA7D-406A-4EBF-B96B-89C2F056DB97}"/>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E795B43-4237-438B-9C74-971D64671257}"/>
              </a:ext>
            </a:extLst>
          </p:cNvPr>
          <p:cNvSpPr>
            <a:spLocks noGrp="1"/>
          </p:cNvSpPr>
          <p:nvPr>
            <p:ph type="title"/>
          </p:nvPr>
        </p:nvSpPr>
        <p:spPr>
          <a:xfrm>
            <a:off x="457200" y="152400"/>
            <a:ext cx="8229600" cy="1143000"/>
          </a:xfrm>
        </p:spPr>
        <p:txBody>
          <a:bodyPr/>
          <a:lstStyle/>
          <a:p>
            <a:pPr eaLnBrk="1" hangingPunct="1"/>
            <a:r>
              <a:rPr lang="en-US" altLang="en-US" dirty="0">
                <a:solidFill>
                  <a:schemeClr val="bg1"/>
                </a:solidFill>
              </a:rPr>
              <a:t>Deferred Maintenance</a:t>
            </a:r>
          </a:p>
        </p:txBody>
      </p:sp>
      <p:graphicFrame>
        <p:nvGraphicFramePr>
          <p:cNvPr id="5" name="Content Placeholder 4">
            <a:extLst>
              <a:ext uri="{FF2B5EF4-FFF2-40B4-BE49-F238E27FC236}">
                <a16:creationId xmlns:a16="http://schemas.microsoft.com/office/drawing/2014/main" id="{C365C786-D9EB-4EC3-9CAE-AA58B1BBF6CB}"/>
              </a:ext>
            </a:extLst>
          </p:cNvPr>
          <p:cNvGraphicFramePr>
            <a:graphicFrameLocks noGrp="1"/>
          </p:cNvGraphicFramePr>
          <p:nvPr>
            <p:ph idx="1"/>
            <p:extLst>
              <p:ext uri="{D42A27DB-BD31-4B8C-83A1-F6EECF244321}">
                <p14:modId xmlns:p14="http://schemas.microsoft.com/office/powerpoint/2010/main" val="870239447"/>
              </p:ext>
            </p:extLst>
          </p:nvPr>
        </p:nvGraphicFramePr>
        <p:xfrm>
          <a:off x="152400" y="2461779"/>
          <a:ext cx="8839200" cy="4296415"/>
        </p:xfrm>
        <a:graphic>
          <a:graphicData uri="http://schemas.openxmlformats.org/drawingml/2006/table">
            <a:tbl>
              <a:tblPr firstRow="1" bandRow="1">
                <a:tableStyleId>{5C22544A-7EE6-4342-B048-85BDC9FD1C3A}</a:tableStyleId>
              </a:tblPr>
              <a:tblGrid>
                <a:gridCol w="2725615">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389185">
                  <a:extLst>
                    <a:ext uri="{9D8B030D-6E8A-4147-A177-3AD203B41FA5}">
                      <a16:colId xmlns:a16="http://schemas.microsoft.com/office/drawing/2014/main" val="20003"/>
                    </a:ext>
                  </a:extLst>
                </a:gridCol>
              </a:tblGrid>
              <a:tr h="365603">
                <a:tc>
                  <a:txBody>
                    <a:bodyPr/>
                    <a:lstStyle/>
                    <a:p>
                      <a:r>
                        <a:rPr lang="en-US" sz="1600" dirty="0"/>
                        <a:t>State</a:t>
                      </a:r>
                      <a:r>
                        <a:rPr lang="en-US" sz="1600" baseline="0" dirty="0"/>
                        <a:t> </a:t>
                      </a:r>
                      <a:r>
                        <a:rPr lang="en-US" sz="1600" dirty="0"/>
                        <a:t>Projects</a:t>
                      </a:r>
                    </a:p>
                  </a:txBody>
                  <a:tcPr marT="45643" marB="45643"/>
                </a:tc>
                <a:tc>
                  <a:txBody>
                    <a:bodyPr/>
                    <a:lstStyle/>
                    <a:p>
                      <a:r>
                        <a:rPr lang="en-US" sz="1600" dirty="0"/>
                        <a:t>Source of Funds</a:t>
                      </a:r>
                    </a:p>
                  </a:txBody>
                  <a:tcPr marT="45643" marB="45643"/>
                </a:tc>
                <a:tc>
                  <a:txBody>
                    <a:bodyPr/>
                    <a:lstStyle/>
                    <a:p>
                      <a:r>
                        <a:rPr lang="en-US" sz="1600" dirty="0"/>
                        <a:t>Status</a:t>
                      </a:r>
                    </a:p>
                  </a:txBody>
                  <a:tcPr marT="45643" marB="45643"/>
                </a:tc>
                <a:tc>
                  <a:txBody>
                    <a:bodyPr/>
                    <a:lstStyle/>
                    <a:p>
                      <a:r>
                        <a:rPr lang="en-US" sz="1600" dirty="0"/>
                        <a:t>%</a:t>
                      </a:r>
                      <a:r>
                        <a:rPr lang="en-US" sz="1600" baseline="0" dirty="0"/>
                        <a:t> </a:t>
                      </a:r>
                      <a:r>
                        <a:rPr lang="en-US" sz="1600" dirty="0"/>
                        <a:t>Completion</a:t>
                      </a:r>
                    </a:p>
                  </a:txBody>
                  <a:tcPr marT="45643" marB="45643"/>
                </a:tc>
                <a:extLst>
                  <a:ext uri="{0D108BD9-81ED-4DB2-BD59-A6C34878D82A}">
                    <a16:rowId xmlns:a16="http://schemas.microsoft.com/office/drawing/2014/main" val="10000"/>
                  </a:ext>
                </a:extLst>
              </a:tr>
              <a:tr h="578960">
                <a:tc>
                  <a:txBody>
                    <a:bodyPr/>
                    <a:lstStyle/>
                    <a:p>
                      <a:r>
                        <a:rPr lang="en-US" sz="1400" dirty="0"/>
                        <a:t>Project 9583 – Campus Wide Renovations</a:t>
                      </a:r>
                    </a:p>
                  </a:txBody>
                  <a:tcPr marT="45643" marB="45643"/>
                </a:tc>
                <a:tc>
                  <a:txBody>
                    <a:bodyPr/>
                    <a:lstStyle/>
                    <a:p>
                      <a:r>
                        <a:rPr lang="en-US" sz="1400" dirty="0"/>
                        <a:t>$1,545,000 – FY21-22 Proviso 118.18</a:t>
                      </a:r>
                    </a:p>
                  </a:txBody>
                  <a:tcPr marT="45643" marB="45643"/>
                </a:tc>
                <a:tc>
                  <a:txBody>
                    <a:bodyPr/>
                    <a:lstStyle/>
                    <a:p>
                      <a:r>
                        <a:rPr lang="en-US" sz="1400" dirty="0"/>
                        <a:t>A-1 Phase II – Approved</a:t>
                      </a:r>
                    </a:p>
                  </a:txBody>
                  <a:tcPr marT="45643" marB="45643"/>
                </a:tc>
                <a:tc>
                  <a:txBody>
                    <a:bodyPr/>
                    <a:lstStyle/>
                    <a:p>
                      <a:r>
                        <a:rPr lang="en-US" sz="1400" baseline="0" dirty="0"/>
                        <a:t>0%</a:t>
                      </a:r>
                    </a:p>
                  </a:txBody>
                  <a:tcPr marT="45643" marB="45643"/>
                </a:tc>
                <a:extLst>
                  <a:ext uri="{0D108BD9-81ED-4DB2-BD59-A6C34878D82A}">
                    <a16:rowId xmlns:a16="http://schemas.microsoft.com/office/drawing/2014/main" val="10002"/>
                  </a:ext>
                </a:extLst>
              </a:tr>
              <a:tr h="578960">
                <a:tc>
                  <a:txBody>
                    <a:bodyPr/>
                    <a:lstStyle/>
                    <a:p>
                      <a:r>
                        <a:rPr lang="en-US" sz="1400" dirty="0"/>
                        <a:t>Project 9584 – Roads, Parking Lots, and Sidewalks </a:t>
                      </a:r>
                    </a:p>
                  </a:txBody>
                  <a:tcPr marT="45643" marB="45643"/>
                </a:tc>
                <a:tc>
                  <a:txBody>
                    <a:bodyPr/>
                    <a:lstStyle/>
                    <a:p>
                      <a:r>
                        <a:rPr lang="en-US" sz="1400" dirty="0"/>
                        <a:t>$3,178,113 – FY21 Capital Reserve Act</a:t>
                      </a:r>
                    </a:p>
                  </a:txBody>
                  <a:tcPr marT="45643" marB="45643"/>
                </a:tc>
                <a:tc>
                  <a:txBody>
                    <a:bodyPr/>
                    <a:lstStyle/>
                    <a:p>
                      <a:r>
                        <a:rPr lang="en-US" sz="1400" dirty="0"/>
                        <a:t>A-1 Phase II – Approved</a:t>
                      </a:r>
                    </a:p>
                  </a:txBody>
                  <a:tcPr marT="45643" marB="45643"/>
                </a:tc>
                <a:tc>
                  <a:txBody>
                    <a:bodyPr/>
                    <a:lstStyle/>
                    <a:p>
                      <a:r>
                        <a:rPr lang="en-US" sz="1400" baseline="0" dirty="0"/>
                        <a:t>0%</a:t>
                      </a:r>
                    </a:p>
                  </a:txBody>
                  <a:tcPr marT="45643" marB="45643"/>
                </a:tc>
                <a:extLst>
                  <a:ext uri="{0D108BD9-81ED-4DB2-BD59-A6C34878D82A}">
                    <a16:rowId xmlns:a16="http://schemas.microsoft.com/office/drawing/2014/main" val="3412939903"/>
                  </a:ext>
                </a:extLst>
              </a:tr>
              <a:tr h="578960">
                <a:tc>
                  <a:txBody>
                    <a:bodyPr/>
                    <a:lstStyle/>
                    <a:p>
                      <a:r>
                        <a:rPr lang="en-US" sz="1400" dirty="0"/>
                        <a:t>Project 9585 – McNair &amp; Leatherman Buildings – Reno</a:t>
                      </a:r>
                    </a:p>
                  </a:txBody>
                  <a:tcPr marT="45643" marB="45643"/>
                </a:tc>
                <a:tc>
                  <a:txBody>
                    <a:bodyPr/>
                    <a:lstStyle/>
                    <a:p>
                      <a:r>
                        <a:rPr lang="en-US" sz="1400" dirty="0"/>
                        <a:t>$1,150,000 – FY21-22 Proviso 118.18</a:t>
                      </a:r>
                    </a:p>
                  </a:txBody>
                  <a:tcPr marT="45643" marB="45643"/>
                </a:tc>
                <a:tc>
                  <a:txBody>
                    <a:bodyPr/>
                    <a:lstStyle/>
                    <a:p>
                      <a:r>
                        <a:rPr lang="en-US" sz="1400" dirty="0"/>
                        <a:t>A-1 Phase II – Approved</a:t>
                      </a:r>
                    </a:p>
                  </a:txBody>
                  <a:tcPr marT="45643" marB="45643"/>
                </a:tc>
                <a:tc>
                  <a:txBody>
                    <a:bodyPr/>
                    <a:lstStyle/>
                    <a:p>
                      <a:r>
                        <a:rPr lang="en-US" sz="1400" baseline="0" dirty="0"/>
                        <a:t>0%</a:t>
                      </a:r>
                    </a:p>
                  </a:txBody>
                  <a:tcPr marT="45643" marB="45643"/>
                </a:tc>
                <a:extLst>
                  <a:ext uri="{0D108BD9-81ED-4DB2-BD59-A6C34878D82A}">
                    <a16:rowId xmlns:a16="http://schemas.microsoft.com/office/drawing/2014/main" val="3880115890"/>
                  </a:ext>
                </a:extLst>
              </a:tr>
              <a:tr h="0">
                <a:tc>
                  <a:txBody>
                    <a:bodyPr/>
                    <a:lstStyle/>
                    <a:p>
                      <a:r>
                        <a:rPr lang="en-US" sz="1400" dirty="0"/>
                        <a:t>Project 9586 – McNair &amp; Leatherman Buildings – Roof</a:t>
                      </a:r>
                    </a:p>
                  </a:txBody>
                  <a:tcPr marT="45643" marB="45643"/>
                </a:tc>
                <a:tc>
                  <a:txBody>
                    <a:bodyPr/>
                    <a:lstStyle/>
                    <a:p>
                      <a:r>
                        <a:rPr lang="en-US" sz="1400" dirty="0"/>
                        <a:t>$6,000 – FY21-22 Proviso 118.18</a:t>
                      </a:r>
                    </a:p>
                  </a:txBody>
                  <a:tcPr marT="45643" marB="45643"/>
                </a:tc>
                <a:tc>
                  <a:txBody>
                    <a:bodyPr/>
                    <a:lstStyle/>
                    <a:p>
                      <a:r>
                        <a:rPr lang="en-US" sz="1400" dirty="0"/>
                        <a:t>A-1 Phase I – Approved</a:t>
                      </a:r>
                    </a:p>
                  </a:txBody>
                  <a:tcPr marT="45643" marB="45643"/>
                </a:tc>
                <a:tc>
                  <a:txBody>
                    <a:bodyPr/>
                    <a:lstStyle/>
                    <a:p>
                      <a:r>
                        <a:rPr lang="en-US" sz="1400" baseline="0" dirty="0"/>
                        <a:t>0%</a:t>
                      </a:r>
                    </a:p>
                  </a:txBody>
                  <a:tcPr marT="45643" marB="45643"/>
                </a:tc>
                <a:extLst>
                  <a:ext uri="{0D108BD9-81ED-4DB2-BD59-A6C34878D82A}">
                    <a16:rowId xmlns:a16="http://schemas.microsoft.com/office/drawing/2014/main" val="3884217093"/>
                  </a:ext>
                </a:extLst>
              </a:tr>
              <a:tr h="578960">
                <a:tc>
                  <a:txBody>
                    <a:bodyPr/>
                    <a:lstStyle/>
                    <a:p>
                      <a:r>
                        <a:rPr lang="en-US" sz="1400" dirty="0"/>
                        <a:t>Project 9587 – Founders Hall – Renovation</a:t>
                      </a:r>
                    </a:p>
                  </a:txBody>
                  <a:tcPr marT="45643" marB="45643"/>
                </a:tc>
                <a:tc>
                  <a:txBody>
                    <a:bodyPr/>
                    <a:lstStyle/>
                    <a:p>
                      <a:r>
                        <a:rPr lang="en-US" sz="1400" dirty="0"/>
                        <a:t>$1,350,000 – FY21-22 Proviso 118.18</a:t>
                      </a:r>
                    </a:p>
                  </a:txBody>
                  <a:tcPr marT="45643" marB="45643"/>
                </a:tc>
                <a:tc>
                  <a:txBody>
                    <a:bodyPr/>
                    <a:lstStyle/>
                    <a:p>
                      <a:r>
                        <a:rPr lang="en-US" sz="1400" dirty="0"/>
                        <a:t>A-1 Phase II – Approved</a:t>
                      </a:r>
                    </a:p>
                  </a:txBody>
                  <a:tcPr marT="45643" marB="45643"/>
                </a:tc>
                <a:tc>
                  <a:txBody>
                    <a:bodyPr/>
                    <a:lstStyle/>
                    <a:p>
                      <a:r>
                        <a:rPr lang="en-US" sz="1400" baseline="0" dirty="0"/>
                        <a:t>0%</a:t>
                      </a:r>
                    </a:p>
                  </a:txBody>
                  <a:tcPr marT="45643" marB="45643"/>
                </a:tc>
                <a:extLst>
                  <a:ext uri="{0D108BD9-81ED-4DB2-BD59-A6C34878D82A}">
                    <a16:rowId xmlns:a16="http://schemas.microsoft.com/office/drawing/2014/main" val="1214459581"/>
                  </a:ext>
                </a:extLst>
              </a:tr>
              <a:tr h="357744">
                <a:tc>
                  <a:txBody>
                    <a:bodyPr/>
                    <a:lstStyle/>
                    <a:p>
                      <a:r>
                        <a:rPr lang="en-US" sz="1400" dirty="0"/>
                        <a:t>Project 9588 – HVAC Systems</a:t>
                      </a:r>
                    </a:p>
                  </a:txBody>
                  <a:tcPr marT="45643" marB="45643"/>
                </a:tc>
                <a:tc>
                  <a:txBody>
                    <a:bodyPr/>
                    <a:lstStyle/>
                    <a:p>
                      <a:r>
                        <a:rPr lang="en-US" sz="1400" dirty="0"/>
                        <a:t>$821,887 – FY21 Capital Reserve Act</a:t>
                      </a:r>
                    </a:p>
                    <a:p>
                      <a:r>
                        <a:rPr lang="en-US" sz="1400" dirty="0"/>
                        <a:t>$363,113 – FY21-22 Proviso 118.18</a:t>
                      </a:r>
                    </a:p>
                  </a:txBody>
                  <a:tcPr marT="45643" marB="45643"/>
                </a:tc>
                <a:tc>
                  <a:txBody>
                    <a:bodyPr/>
                    <a:lstStyle/>
                    <a:p>
                      <a:r>
                        <a:rPr lang="en-US" sz="1400" dirty="0"/>
                        <a:t>A-1 Phase II – Approved</a:t>
                      </a:r>
                    </a:p>
                  </a:txBody>
                  <a:tcPr marT="45643" marB="45643"/>
                </a:tc>
                <a:tc>
                  <a:txBody>
                    <a:bodyPr/>
                    <a:lstStyle/>
                    <a:p>
                      <a:r>
                        <a:rPr lang="en-US" sz="1400" baseline="0" dirty="0"/>
                        <a:t>0%</a:t>
                      </a:r>
                    </a:p>
                  </a:txBody>
                  <a:tcPr marT="45643" marB="45643"/>
                </a:tc>
                <a:extLst>
                  <a:ext uri="{0D108BD9-81ED-4DB2-BD59-A6C34878D82A}">
                    <a16:rowId xmlns:a16="http://schemas.microsoft.com/office/drawing/2014/main" val="3554980473"/>
                  </a:ext>
                </a:extLst>
              </a:tr>
              <a:tr h="578960">
                <a:tc>
                  <a:txBody>
                    <a:bodyPr/>
                    <a:lstStyle/>
                    <a:p>
                      <a:r>
                        <a:rPr lang="en-US" sz="1400" dirty="0"/>
                        <a:t>Project 9589 – Founders Hall Roof</a:t>
                      </a:r>
                    </a:p>
                  </a:txBody>
                  <a:tcPr marT="45643" marB="45643"/>
                </a:tc>
                <a:tc>
                  <a:txBody>
                    <a:bodyPr/>
                    <a:lstStyle/>
                    <a:p>
                      <a:r>
                        <a:rPr lang="en-US" sz="1400" dirty="0"/>
                        <a:t>$2,250 – FY21-22 Proviso 118.18</a:t>
                      </a:r>
                    </a:p>
                  </a:txBody>
                  <a:tcPr marT="45643" marB="45643"/>
                </a:tc>
                <a:tc>
                  <a:txBody>
                    <a:bodyPr/>
                    <a:lstStyle/>
                    <a:p>
                      <a:r>
                        <a:rPr lang="en-US" sz="1400" dirty="0"/>
                        <a:t>A-1 Phase I – Approved</a:t>
                      </a:r>
                    </a:p>
                  </a:txBody>
                  <a:tcPr marT="45643" marB="45643"/>
                </a:tc>
                <a:tc>
                  <a:txBody>
                    <a:bodyPr/>
                    <a:lstStyle/>
                    <a:p>
                      <a:r>
                        <a:rPr lang="en-US" sz="1400" baseline="0" dirty="0"/>
                        <a:t>0%</a:t>
                      </a:r>
                    </a:p>
                  </a:txBody>
                  <a:tcPr marT="45643" marB="45643"/>
                </a:tc>
                <a:extLst>
                  <a:ext uri="{0D108BD9-81ED-4DB2-BD59-A6C34878D82A}">
                    <a16:rowId xmlns:a16="http://schemas.microsoft.com/office/drawing/2014/main" val="2837499241"/>
                  </a:ext>
                </a:extLst>
              </a:tr>
            </a:tbl>
          </a:graphicData>
        </a:graphic>
      </p:graphicFrame>
      <p:sp>
        <p:nvSpPr>
          <p:cNvPr id="53268" name="TextBox 5">
            <a:extLst>
              <a:ext uri="{FF2B5EF4-FFF2-40B4-BE49-F238E27FC236}">
                <a16:creationId xmlns:a16="http://schemas.microsoft.com/office/drawing/2014/main" id="{EF32E696-6EA4-4BFD-A550-AF0183D60D50}"/>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24</a:t>
            </a:r>
          </a:p>
        </p:txBody>
      </p:sp>
      <p:sp>
        <p:nvSpPr>
          <p:cNvPr id="53269" name="Rectangle 1">
            <a:extLst>
              <a:ext uri="{FF2B5EF4-FFF2-40B4-BE49-F238E27FC236}">
                <a16:creationId xmlns:a16="http://schemas.microsoft.com/office/drawing/2014/main" id="{D3E55347-68D6-415F-8F92-61CEE7F292C5}"/>
              </a:ext>
            </a:extLst>
          </p:cNvPr>
          <p:cNvSpPr>
            <a:spLocks noChangeArrowheads="1"/>
          </p:cNvSpPr>
          <p:nvPr/>
        </p:nvSpPr>
        <p:spPr bwMode="auto">
          <a:xfrm>
            <a:off x="169985" y="1307617"/>
            <a:ext cx="883920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t>The University Campus Master was adopted June 2017 and serves as a consolidated capital and maintenance plan.  This plan was amended by the FMU Board of Trustees in August 2021 with several listed capital project authorizations.</a:t>
            </a:r>
            <a:r>
              <a:rPr lang="en-US" altLang="en-US" sz="1400" dirty="0">
                <a:highlight>
                  <a:srgbClr val="FFFF00"/>
                </a:highlight>
              </a:rPr>
              <a:t>    </a:t>
            </a:r>
          </a:p>
          <a:p>
            <a:pPr>
              <a:spcBef>
                <a:spcPct val="0"/>
              </a:spcBef>
              <a:buFontTx/>
              <a:buNone/>
            </a:pPr>
            <a:endParaRPr lang="en-US" altLang="en-US" sz="700" dirty="0">
              <a:highlight>
                <a:srgbClr val="FFFF00"/>
              </a:highlight>
            </a:endParaRPr>
          </a:p>
          <a:p>
            <a:pPr>
              <a:spcBef>
                <a:spcPct val="0"/>
              </a:spcBef>
              <a:buFontTx/>
              <a:buNone/>
            </a:pPr>
            <a:endParaRPr lang="en-US" altLang="en-US" sz="400" dirty="0"/>
          </a:p>
          <a:p>
            <a:pPr>
              <a:spcBef>
                <a:spcPct val="0"/>
              </a:spcBef>
              <a:buFontTx/>
              <a:buNone/>
            </a:pPr>
            <a:r>
              <a:rPr lang="en-US" altLang="en-US" sz="1400" dirty="0"/>
              <a:t>In FY20-21, FMU spent $2,250,079 on general maintenance needs.  The university currently has the following deferred maintenance projects that will be completed over the next two fiscal years: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4400" y="6274308"/>
            <a:ext cx="609600" cy="584200"/>
          </a:xfrm>
          <a:prstGeom prst="rect">
            <a:avLst/>
          </a:prstGeom>
        </p:spPr>
        <p:txBody>
          <a:bodyPr vert="horz" wrap="square" lIns="0" tIns="159385" rIns="0" bIns="0" rtlCol="0">
            <a:spAutoFit/>
          </a:bodyPr>
          <a:lstStyle/>
          <a:p>
            <a:pPr marL="123825" marR="0" lvl="0" indent="0" algn="l" defTabSz="914400" rtl="0" eaLnBrk="1" fontAlgn="auto" latinLnBrk="0" hangingPunct="1">
              <a:lnSpc>
                <a:spcPct val="100000"/>
              </a:lnSpc>
              <a:spcBef>
                <a:spcPts val="1255"/>
              </a:spcBef>
              <a:spcAft>
                <a:spcPts val="0"/>
              </a:spcAft>
              <a:buClrTx/>
              <a:buSzTx/>
              <a:buFontTx/>
              <a:buNone/>
              <a:tabLst/>
              <a:defRPr/>
            </a:pPr>
            <a:r>
              <a:rPr kumimoji="0" sz="2400" b="1" i="0" u="none" strike="noStrike" kern="1200" cap="none" spc="-10" normalizeH="0" baseline="0" noProof="0" dirty="0">
                <a:ln>
                  <a:noFill/>
                </a:ln>
                <a:solidFill>
                  <a:srgbClr val="FFFFFF"/>
                </a:solidFill>
                <a:effectLst/>
                <a:uLnTx/>
                <a:uFillTx/>
                <a:latin typeface="Cambria"/>
                <a:ea typeface="+mn-ea"/>
                <a:cs typeface="Cambria"/>
              </a:rPr>
              <a:t>26</a:t>
            </a:r>
            <a:endParaRPr kumimoji="0" sz="2400" b="0" i="0" u="none" strike="noStrike" kern="1200" cap="none" spc="0" normalizeH="0" baseline="0" noProof="0" dirty="0">
              <a:ln>
                <a:noFill/>
              </a:ln>
              <a:solidFill>
                <a:prstClr val="black"/>
              </a:solidFill>
              <a:effectLst/>
              <a:uLnTx/>
              <a:uFillTx/>
              <a:latin typeface="Cambria"/>
              <a:ea typeface="+mn-ea"/>
              <a:cs typeface="Cambria"/>
            </a:endParaRPr>
          </a:p>
        </p:txBody>
      </p:sp>
      <p:sp>
        <p:nvSpPr>
          <p:cNvPr id="3" name="object 3"/>
          <p:cNvSpPr/>
          <p:nvPr/>
        </p:nvSpPr>
        <p:spPr>
          <a:xfrm>
            <a:off x="8534400" y="6274308"/>
            <a:ext cx="609600" cy="584200"/>
          </a:xfrm>
          <a:custGeom>
            <a:avLst/>
            <a:gdLst/>
            <a:ahLst/>
            <a:cxnLst/>
            <a:rect l="l" t="t" r="r" b="b"/>
            <a:pathLst>
              <a:path w="609600" h="584200">
                <a:moveTo>
                  <a:pt x="0" y="583691"/>
                </a:moveTo>
                <a:lnTo>
                  <a:pt x="609600" y="583691"/>
                </a:lnTo>
                <a:lnTo>
                  <a:pt x="609600" y="0"/>
                </a:lnTo>
                <a:lnTo>
                  <a:pt x="0" y="0"/>
                </a:lnTo>
                <a:lnTo>
                  <a:pt x="0" y="583691"/>
                </a:lnTo>
                <a:close/>
              </a:path>
            </a:pathLst>
          </a:custGeom>
          <a:solidFill>
            <a:srgbClr val="CC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p:nvPr/>
        </p:nvSpPr>
        <p:spPr>
          <a:xfrm>
            <a:off x="8610600" y="6294120"/>
            <a:ext cx="533400" cy="492443"/>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libri"/>
                <a:ea typeface="+mn-ea"/>
                <a:cs typeface="Calibri"/>
              </a:rPr>
              <a:t>25</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p:cNvSpPr/>
          <p:nvPr/>
        </p:nvSpPr>
        <p:spPr>
          <a:xfrm>
            <a:off x="696468" y="1382267"/>
            <a:ext cx="7837931" cy="4952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a:spLocks noGrp="1"/>
          </p:cNvSpPr>
          <p:nvPr>
            <p:ph type="title"/>
          </p:nvPr>
        </p:nvSpPr>
        <p:spPr>
          <a:xfrm>
            <a:off x="2260250" y="352552"/>
            <a:ext cx="4621530" cy="711835"/>
          </a:xfrm>
          <a:prstGeom prst="rect">
            <a:avLst/>
          </a:prstGeom>
        </p:spPr>
        <p:txBody>
          <a:bodyPr vert="horz" wrap="square" lIns="0" tIns="0" rIns="0" bIns="0" rtlCol="0">
            <a:spAutoFit/>
          </a:bodyPr>
          <a:lstStyle/>
          <a:p>
            <a:pPr marL="12700">
              <a:lnSpc>
                <a:spcPct val="100000"/>
              </a:lnSpc>
            </a:pPr>
            <a:r>
              <a:rPr sz="4400" b="0" spc="-20" dirty="0">
                <a:latin typeface="Calibri"/>
                <a:cs typeface="Calibri"/>
              </a:rPr>
              <a:t>Awards </a:t>
            </a:r>
            <a:r>
              <a:rPr sz="4400" b="0" dirty="0">
                <a:latin typeface="Calibri"/>
                <a:cs typeface="Calibri"/>
              </a:rPr>
              <a:t>&amp;</a:t>
            </a:r>
            <a:r>
              <a:rPr sz="4400" b="0" spc="-45" dirty="0">
                <a:latin typeface="Calibri"/>
                <a:cs typeface="Calibri"/>
              </a:rPr>
              <a:t> </a:t>
            </a:r>
            <a:r>
              <a:rPr sz="4400" b="0" spc="-5" dirty="0">
                <a:latin typeface="Calibri"/>
                <a:cs typeface="Calibri"/>
              </a:rPr>
              <a:t>Accolades</a:t>
            </a:r>
            <a:endParaRPr sz="44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AB6A7DF-E0BB-4B7E-8541-93372889DEDC}"/>
              </a:ext>
            </a:extLst>
          </p:cNvPr>
          <p:cNvSpPr>
            <a:spLocks noGrp="1"/>
          </p:cNvSpPr>
          <p:nvPr>
            <p:ph type="title"/>
          </p:nvPr>
        </p:nvSpPr>
        <p:spPr>
          <a:xfrm>
            <a:off x="884238" y="11113"/>
            <a:ext cx="8229600" cy="1143000"/>
          </a:xfrm>
        </p:spPr>
        <p:txBody>
          <a:bodyPr/>
          <a:lstStyle/>
          <a:p>
            <a:pPr eaLnBrk="1" hangingPunct="1"/>
            <a:r>
              <a:rPr lang="en-US" altLang="en-US" dirty="0">
                <a:solidFill>
                  <a:schemeClr val="bg1"/>
                </a:solidFill>
              </a:rPr>
              <a:t>Appropriations History (3 Yrs.)</a:t>
            </a:r>
          </a:p>
        </p:txBody>
      </p:sp>
      <p:graphicFrame>
        <p:nvGraphicFramePr>
          <p:cNvPr id="7" name="Table 6">
            <a:extLst>
              <a:ext uri="{FF2B5EF4-FFF2-40B4-BE49-F238E27FC236}">
                <a16:creationId xmlns:a16="http://schemas.microsoft.com/office/drawing/2014/main" id="{4B8F81A3-484D-4770-B21F-53E4E69FD93C}"/>
              </a:ext>
            </a:extLst>
          </p:cNvPr>
          <p:cNvGraphicFramePr>
            <a:graphicFrameLocks noGrp="1"/>
          </p:cNvGraphicFramePr>
          <p:nvPr>
            <p:extLst>
              <p:ext uri="{D42A27DB-BD31-4B8C-83A1-F6EECF244321}">
                <p14:modId xmlns:p14="http://schemas.microsoft.com/office/powerpoint/2010/main" val="2176282922"/>
              </p:ext>
            </p:extLst>
          </p:nvPr>
        </p:nvGraphicFramePr>
        <p:xfrm>
          <a:off x="304800" y="5383213"/>
          <a:ext cx="8686800" cy="350837"/>
        </p:xfrm>
        <a:graphic>
          <a:graphicData uri="http://schemas.openxmlformats.org/drawingml/2006/table">
            <a:tbl>
              <a:tblPr>
                <a:tableStyleId>{616DA210-FB5B-4158-B5E0-FEB733F419BA}</a:tableStyleId>
              </a:tblPr>
              <a:tblGrid>
                <a:gridCol w="1447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50837">
                <a:tc>
                  <a:txBody>
                    <a:bodyPr/>
                    <a:lstStyle/>
                    <a:p>
                      <a:pPr algn="l" fontAlgn="b"/>
                      <a:r>
                        <a:rPr lang="en-US" sz="1400" b="0" u="none" strike="noStrike" dirty="0">
                          <a:effectLst/>
                        </a:rPr>
                        <a:t>    Total Funds</a:t>
                      </a:r>
                      <a:endParaRPr lang="en-US" sz="1400" b="0"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u="none" strike="noStrike" dirty="0">
                          <a:effectLst/>
                        </a:rPr>
                        <a:t>$83,958,228</a:t>
                      </a:r>
                      <a:endParaRPr lang="en-US" sz="1400" b="0"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u="none" strike="noStrike" dirty="0">
                          <a:effectLst/>
                        </a:rPr>
                        <a:t>$84,529,125</a:t>
                      </a:r>
                      <a:endParaRPr lang="en-US" sz="1400" b="0"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u="none" strike="noStrike" dirty="0">
                          <a:effectLst/>
                        </a:rPr>
                        <a:t>$86,216,122</a:t>
                      </a:r>
                      <a:endParaRPr lang="en-US" sz="1400" b="0"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2303" name="TextBox 5">
            <a:extLst>
              <a:ext uri="{FF2B5EF4-FFF2-40B4-BE49-F238E27FC236}">
                <a16:creationId xmlns:a16="http://schemas.microsoft.com/office/drawing/2014/main" id="{37C31C50-031D-4359-AD45-0293DDCB9FA0}"/>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3</a:t>
            </a:r>
          </a:p>
        </p:txBody>
      </p:sp>
      <p:sp>
        <p:nvSpPr>
          <p:cNvPr id="12304" name="TextBox 1">
            <a:extLst>
              <a:ext uri="{FF2B5EF4-FFF2-40B4-BE49-F238E27FC236}">
                <a16:creationId xmlns:a16="http://schemas.microsoft.com/office/drawing/2014/main" id="{FD69B465-3FAB-483B-B641-747D297ECAAC}"/>
              </a:ext>
            </a:extLst>
          </p:cNvPr>
          <p:cNvSpPr txBox="1">
            <a:spLocks noChangeArrowheads="1"/>
          </p:cNvSpPr>
          <p:nvPr/>
        </p:nvSpPr>
        <p:spPr bwMode="auto">
          <a:xfrm>
            <a:off x="23813" y="5791200"/>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b="1" dirty="0"/>
              <a:t>FY21-22 Note:  </a:t>
            </a:r>
            <a:r>
              <a:rPr lang="en-US" altLang="en-US" sz="1100" dirty="0"/>
              <a:t>Retirement credit of $308,650 as well as, state recurring allocation increases related to pay plan ($484,535), health / dental ($16,911), and retirement ($136,843) are not included in the chart above but have been received. </a:t>
            </a:r>
            <a:endParaRPr lang="en-US" altLang="en-US" sz="1600" dirty="0"/>
          </a:p>
        </p:txBody>
      </p:sp>
      <p:graphicFrame>
        <p:nvGraphicFramePr>
          <p:cNvPr id="12305" name="Chart 7">
            <a:extLst>
              <a:ext uri="{FF2B5EF4-FFF2-40B4-BE49-F238E27FC236}">
                <a16:creationId xmlns:a16="http://schemas.microsoft.com/office/drawing/2014/main" id="{C1278A67-BE42-4211-A6A7-2C18C4533FC1}"/>
              </a:ext>
            </a:extLst>
          </p:cNvPr>
          <p:cNvGraphicFramePr>
            <a:graphicFrameLocks/>
          </p:cNvGraphicFramePr>
          <p:nvPr>
            <p:extLst>
              <p:ext uri="{D42A27DB-BD31-4B8C-83A1-F6EECF244321}">
                <p14:modId xmlns:p14="http://schemas.microsoft.com/office/powerpoint/2010/main" val="1361238453"/>
              </p:ext>
            </p:extLst>
          </p:nvPr>
        </p:nvGraphicFramePr>
        <p:xfrm>
          <a:off x="22225" y="1249363"/>
          <a:ext cx="9197975" cy="4217987"/>
        </p:xfrm>
        <a:graphic>
          <a:graphicData uri="http://schemas.openxmlformats.org/presentationml/2006/ole">
            <mc:AlternateContent xmlns:mc="http://schemas.openxmlformats.org/markup-compatibility/2006">
              <mc:Choice xmlns:v="urn:schemas-microsoft-com:vml" Requires="v">
                <p:oleObj spid="_x0000_s1026" name="Chart" r:id="rId4" imgW="8763006" imgH="4221555" progId="Excel.Chart.8">
                  <p:embed/>
                </p:oleObj>
              </mc:Choice>
              <mc:Fallback>
                <p:oleObj name="Chart" r:id="rId4" imgW="8763006" imgH="4221555" progId="Excel.Chart.8">
                  <p:embed/>
                  <p:pic>
                    <p:nvPicPr>
                      <p:cNvPr id="12305" name="Chart 7">
                        <a:extLst>
                          <a:ext uri="{FF2B5EF4-FFF2-40B4-BE49-F238E27FC236}">
                            <a16:creationId xmlns:a16="http://schemas.microsoft.com/office/drawing/2014/main" id="{C1278A67-BE42-4211-A6A7-2C18C4533FC1}"/>
                          </a:ext>
                        </a:extLst>
                      </p:cNvPr>
                      <p:cNvPicPr>
                        <a:picLocks noChangeArrowheads="1"/>
                      </p:cNvPicPr>
                      <p:nvPr/>
                    </p:nvPicPr>
                    <p:blipFill>
                      <a:blip r:embed="rId5"/>
                      <a:srcRect/>
                      <a:stretch>
                        <a:fillRect/>
                      </a:stretch>
                    </p:blipFill>
                    <p:spPr bwMode="auto">
                      <a:xfrm>
                        <a:off x="22225" y="1249363"/>
                        <a:ext cx="9197975" cy="4217987"/>
                      </a:xfrm>
                      <a:prstGeom prst="rect">
                        <a:avLst/>
                      </a:prstGeom>
                      <a:noFill/>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E566B5-BC81-41AC-8230-EA73A3F3B955}"/>
              </a:ext>
            </a:extLst>
          </p:cNvPr>
          <p:cNvSpPr txBox="1"/>
          <p:nvPr/>
        </p:nvSpPr>
        <p:spPr>
          <a:xfrm>
            <a:off x="22609" y="5985991"/>
            <a:ext cx="4701791" cy="800219"/>
          </a:xfrm>
          <a:prstGeom prst="rect">
            <a:avLst/>
          </a:prstGeom>
          <a:solidFill>
            <a:schemeClr val="bg1"/>
          </a:solidFill>
        </p:spPr>
        <p:txBody>
          <a:bodyPr wrap="square" rtlCol="0">
            <a:spAutoFit/>
          </a:bodyPr>
          <a:lstStyle/>
          <a:p>
            <a:r>
              <a:rPr lang="en-US" b="1" u="sng" dirty="0"/>
              <a:t>Capital Resources:</a:t>
            </a:r>
          </a:p>
          <a:p>
            <a:r>
              <a:rPr lang="en-US" sz="1400" dirty="0"/>
              <a:t>2021 Capital Reserve Funds = $10,000,000</a:t>
            </a:r>
          </a:p>
          <a:p>
            <a:r>
              <a:rPr lang="en-US" sz="1400" dirty="0"/>
              <a:t>FY2021-22 Proviso 118.18 Capital Project Funds = 42,958,113</a:t>
            </a:r>
          </a:p>
        </p:txBody>
      </p:sp>
      <p:sp>
        <p:nvSpPr>
          <p:cNvPr id="2" name="Title 1">
            <a:extLst>
              <a:ext uri="{FF2B5EF4-FFF2-40B4-BE49-F238E27FC236}">
                <a16:creationId xmlns:a16="http://schemas.microsoft.com/office/drawing/2014/main" id="{4CC85CD9-0B88-4C12-9F52-B27FE2B3B7DF}"/>
              </a:ext>
            </a:extLst>
          </p:cNvPr>
          <p:cNvSpPr>
            <a:spLocks noGrp="1"/>
          </p:cNvSpPr>
          <p:nvPr>
            <p:ph type="title"/>
          </p:nvPr>
        </p:nvSpPr>
        <p:spPr>
          <a:xfrm>
            <a:off x="457200" y="9525"/>
            <a:ext cx="8229600" cy="1143000"/>
          </a:xfrm>
        </p:spPr>
        <p:txBody>
          <a:bodyPr>
            <a:normAutofit fontScale="90000"/>
          </a:bodyPr>
          <a:lstStyle/>
          <a:p>
            <a:pPr eaLnBrk="1" hangingPunct="1">
              <a:defRPr/>
            </a:pPr>
            <a:r>
              <a:rPr lang="en-US" dirty="0">
                <a:solidFill>
                  <a:schemeClr val="bg1"/>
                </a:solidFill>
              </a:rPr>
              <a:t>Current Revenue</a:t>
            </a:r>
            <a:br>
              <a:rPr lang="en-US" dirty="0">
                <a:solidFill>
                  <a:schemeClr val="bg1"/>
                </a:solidFill>
              </a:rPr>
            </a:br>
            <a:r>
              <a:rPr lang="en-US" dirty="0">
                <a:solidFill>
                  <a:schemeClr val="bg1"/>
                </a:solidFill>
              </a:rPr>
              <a:t>FY21-22</a:t>
            </a:r>
          </a:p>
        </p:txBody>
      </p:sp>
      <p:sp>
        <p:nvSpPr>
          <p:cNvPr id="14339" name="TextBox 10">
            <a:extLst>
              <a:ext uri="{FF2B5EF4-FFF2-40B4-BE49-F238E27FC236}">
                <a16:creationId xmlns:a16="http://schemas.microsoft.com/office/drawing/2014/main" id="{38AE4AA2-F8A1-4961-801C-D54136249F9D}"/>
              </a:ext>
            </a:extLst>
          </p:cNvPr>
          <p:cNvSpPr txBox="1">
            <a:spLocks noChangeArrowheads="1"/>
          </p:cNvSpPr>
          <p:nvPr/>
        </p:nvSpPr>
        <p:spPr bwMode="auto">
          <a:xfrm>
            <a:off x="1066800" y="5377386"/>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t>Total Available Operating Resources = $90,691,148</a:t>
            </a:r>
          </a:p>
        </p:txBody>
      </p:sp>
      <p:sp>
        <p:nvSpPr>
          <p:cNvPr id="14340" name="TextBox 6">
            <a:extLst>
              <a:ext uri="{FF2B5EF4-FFF2-40B4-BE49-F238E27FC236}">
                <a16:creationId xmlns:a16="http://schemas.microsoft.com/office/drawing/2014/main" id="{A10F655B-43CE-4432-9AC6-5CF6FBEAEDDB}"/>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4</a:t>
            </a:r>
          </a:p>
        </p:txBody>
      </p:sp>
      <p:graphicFrame>
        <p:nvGraphicFramePr>
          <p:cNvPr id="5" name="Chart 4">
            <a:extLst>
              <a:ext uri="{FF2B5EF4-FFF2-40B4-BE49-F238E27FC236}">
                <a16:creationId xmlns:a16="http://schemas.microsoft.com/office/drawing/2014/main" id="{40EDDD36-002B-4D34-B058-6F6C26BD46B1}"/>
              </a:ext>
            </a:extLst>
          </p:cNvPr>
          <p:cNvGraphicFramePr/>
          <p:nvPr>
            <p:extLst>
              <p:ext uri="{D42A27DB-BD31-4B8C-83A1-F6EECF244321}">
                <p14:modId xmlns:p14="http://schemas.microsoft.com/office/powerpoint/2010/main" val="3405134976"/>
              </p:ext>
            </p:extLst>
          </p:nvPr>
        </p:nvGraphicFramePr>
        <p:xfrm>
          <a:off x="175846" y="1031509"/>
          <a:ext cx="8686800" cy="50062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9" name="Chart 6">
            <a:extLst>
              <a:ext uri="{FF2B5EF4-FFF2-40B4-BE49-F238E27FC236}">
                <a16:creationId xmlns:a16="http://schemas.microsoft.com/office/drawing/2014/main" id="{8DFEDDBA-5E66-4F44-8EC2-EFD376C2C518}"/>
              </a:ext>
            </a:extLst>
          </p:cNvPr>
          <p:cNvGraphicFramePr>
            <a:graphicFrameLocks/>
          </p:cNvGraphicFramePr>
          <p:nvPr>
            <p:extLst>
              <p:ext uri="{D42A27DB-BD31-4B8C-83A1-F6EECF244321}">
                <p14:modId xmlns:p14="http://schemas.microsoft.com/office/powerpoint/2010/main" val="2123655438"/>
              </p:ext>
            </p:extLst>
          </p:nvPr>
        </p:nvGraphicFramePr>
        <p:xfrm>
          <a:off x="234950" y="838200"/>
          <a:ext cx="8304213" cy="4424363"/>
        </p:xfrm>
        <a:graphic>
          <a:graphicData uri="http://schemas.openxmlformats.org/presentationml/2006/ole">
            <mc:AlternateContent xmlns:mc="http://schemas.openxmlformats.org/markup-compatibility/2006">
              <mc:Choice xmlns:v="urn:schemas-microsoft-com:vml" Requires="v">
                <p:oleObj spid="_x0000_s2050" name="Chart" r:id="rId4" imgW="8763006" imgH="4846256" progId="Excel.Chart.8">
                  <p:embed/>
                </p:oleObj>
              </mc:Choice>
              <mc:Fallback>
                <p:oleObj name="Chart" r:id="rId4" imgW="8763006" imgH="4846256" progId="Excel.Chart.8">
                  <p:embed/>
                  <p:pic>
                    <p:nvPicPr>
                      <p:cNvPr id="16389" name="Chart 6">
                        <a:extLst>
                          <a:ext uri="{FF2B5EF4-FFF2-40B4-BE49-F238E27FC236}">
                            <a16:creationId xmlns:a16="http://schemas.microsoft.com/office/drawing/2014/main" id="{8DFEDDBA-5E66-4F44-8EC2-EFD376C2C518}"/>
                          </a:ext>
                        </a:extLst>
                      </p:cNvPr>
                      <p:cNvPicPr>
                        <a:picLocks noChangeArrowheads="1"/>
                      </p:cNvPicPr>
                      <p:nvPr/>
                    </p:nvPicPr>
                    <p:blipFill>
                      <a:blip r:embed="rId5"/>
                      <a:srcRect/>
                      <a:stretch>
                        <a:fillRect/>
                      </a:stretch>
                    </p:blipFill>
                    <p:spPr bwMode="auto">
                      <a:xfrm>
                        <a:off x="234950" y="838200"/>
                        <a:ext cx="8304213" cy="4424363"/>
                      </a:xfrm>
                      <a:prstGeom prst="rect">
                        <a:avLst/>
                      </a:prstGeom>
                      <a:noFill/>
                      <a:ln>
                        <a:noFill/>
                      </a:ln>
                    </p:spPr>
                  </p:pic>
                </p:oleObj>
              </mc:Fallback>
            </mc:AlternateContent>
          </a:graphicData>
        </a:graphic>
      </p:graphicFrame>
      <p:sp>
        <p:nvSpPr>
          <p:cNvPr id="16386" name="Title 1">
            <a:extLst>
              <a:ext uri="{FF2B5EF4-FFF2-40B4-BE49-F238E27FC236}">
                <a16:creationId xmlns:a16="http://schemas.microsoft.com/office/drawing/2014/main" id="{E971E1AE-6471-43DC-81F6-8DDFF0137242}"/>
              </a:ext>
            </a:extLst>
          </p:cNvPr>
          <p:cNvSpPr>
            <a:spLocks noGrp="1"/>
          </p:cNvSpPr>
          <p:nvPr>
            <p:ph type="title"/>
          </p:nvPr>
        </p:nvSpPr>
        <p:spPr>
          <a:xfrm>
            <a:off x="685800" y="0"/>
            <a:ext cx="8229600" cy="1143000"/>
          </a:xfrm>
        </p:spPr>
        <p:txBody>
          <a:bodyPr/>
          <a:lstStyle/>
          <a:p>
            <a:pPr eaLnBrk="1" hangingPunct="1"/>
            <a:r>
              <a:rPr lang="en-US" altLang="en-US" sz="4000" dirty="0">
                <a:solidFill>
                  <a:schemeClr val="bg1"/>
                </a:solidFill>
              </a:rPr>
              <a:t>Current Expenditure Budget</a:t>
            </a:r>
            <a:br>
              <a:rPr lang="en-US" altLang="en-US" sz="4000" dirty="0">
                <a:solidFill>
                  <a:schemeClr val="bg1"/>
                </a:solidFill>
              </a:rPr>
            </a:br>
            <a:r>
              <a:rPr lang="en-US" altLang="en-US" sz="4000" dirty="0">
                <a:solidFill>
                  <a:schemeClr val="bg1"/>
                </a:solidFill>
              </a:rPr>
              <a:t>FY21-22</a:t>
            </a:r>
          </a:p>
        </p:txBody>
      </p:sp>
      <p:sp>
        <p:nvSpPr>
          <p:cNvPr id="16387" name="TextBox 2">
            <a:extLst>
              <a:ext uri="{FF2B5EF4-FFF2-40B4-BE49-F238E27FC236}">
                <a16:creationId xmlns:a16="http://schemas.microsoft.com/office/drawing/2014/main" id="{5C1C3CCA-DB9B-4AB9-BD84-EA52B19ACDE0}"/>
              </a:ext>
            </a:extLst>
          </p:cNvPr>
          <p:cNvSpPr txBox="1">
            <a:spLocks noChangeArrowheads="1"/>
          </p:cNvSpPr>
          <p:nvPr/>
        </p:nvSpPr>
        <p:spPr bwMode="auto">
          <a:xfrm>
            <a:off x="1181100" y="4810105"/>
            <a:ext cx="678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t>Operating Expenditures = $84,007,292</a:t>
            </a:r>
          </a:p>
          <a:p>
            <a:pPr algn="ctr" eaLnBrk="1" hangingPunct="1">
              <a:spcBef>
                <a:spcPct val="0"/>
              </a:spcBef>
              <a:buFontTx/>
              <a:buNone/>
            </a:pPr>
            <a:r>
              <a:rPr lang="en-US" altLang="en-US" sz="1600" b="1" u="sng" dirty="0"/>
              <a:t>Carryforward and Enrollment Reserve = $6,143,014</a:t>
            </a:r>
          </a:p>
          <a:p>
            <a:pPr algn="ctr" eaLnBrk="1" hangingPunct="1">
              <a:spcBef>
                <a:spcPct val="0"/>
              </a:spcBef>
              <a:buFontTx/>
              <a:buNone/>
            </a:pPr>
            <a:r>
              <a:rPr lang="en-US" altLang="en-US" sz="2000" b="1" dirty="0"/>
              <a:t>Total Operating Budget = $90,150,306</a:t>
            </a:r>
          </a:p>
        </p:txBody>
      </p:sp>
      <p:sp>
        <p:nvSpPr>
          <p:cNvPr id="16388" name="TextBox 5">
            <a:extLst>
              <a:ext uri="{FF2B5EF4-FFF2-40B4-BE49-F238E27FC236}">
                <a16:creationId xmlns:a16="http://schemas.microsoft.com/office/drawing/2014/main" id="{6D2B58E7-81A2-45E6-8902-6813878FDDF4}"/>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5</a:t>
            </a:r>
          </a:p>
        </p:txBody>
      </p:sp>
      <p:sp>
        <p:nvSpPr>
          <p:cNvPr id="6" name="TextBox 5">
            <a:extLst>
              <a:ext uri="{FF2B5EF4-FFF2-40B4-BE49-F238E27FC236}">
                <a16:creationId xmlns:a16="http://schemas.microsoft.com/office/drawing/2014/main" id="{85B68003-235F-46EF-8DDA-0EDF8D5C6D03}"/>
              </a:ext>
            </a:extLst>
          </p:cNvPr>
          <p:cNvSpPr txBox="1"/>
          <p:nvPr/>
        </p:nvSpPr>
        <p:spPr>
          <a:xfrm>
            <a:off x="76200" y="5764212"/>
            <a:ext cx="4648200" cy="1015663"/>
          </a:xfrm>
          <a:prstGeom prst="rect">
            <a:avLst/>
          </a:prstGeom>
          <a:solidFill>
            <a:schemeClr val="bg1"/>
          </a:solidFill>
        </p:spPr>
        <p:txBody>
          <a:bodyPr wrap="square" rtlCol="0">
            <a:spAutoFit/>
          </a:bodyPr>
          <a:lstStyle/>
          <a:p>
            <a:r>
              <a:rPr lang="en-US" b="1" u="sng" dirty="0"/>
              <a:t>New Capital Projects Budgeted:</a:t>
            </a:r>
          </a:p>
          <a:p>
            <a:r>
              <a:rPr lang="en-US" sz="1400" dirty="0"/>
              <a:t>$23,000,000 School of Education and Business Building</a:t>
            </a:r>
          </a:p>
          <a:p>
            <a:r>
              <a:rPr lang="en-US" sz="1400" dirty="0"/>
              <a:t>$21,000,000 Medical Education Facility</a:t>
            </a:r>
          </a:p>
          <a:p>
            <a:r>
              <a:rPr lang="en-US" sz="1400" dirty="0"/>
              <a:t>$8,958,113 Campus Wide Maintenance Projects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2701795024"/>
              </p:ext>
            </p:extLst>
          </p:nvPr>
        </p:nvGraphicFramePr>
        <p:xfrm>
          <a:off x="69850" y="1365250"/>
          <a:ext cx="8763000" cy="496147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633318">
                <a:tc>
                  <a:txBody>
                    <a:bodyPr/>
                    <a:lstStyle/>
                    <a:p>
                      <a:pPr marL="84455">
                        <a:lnSpc>
                          <a:spcPct val="100000"/>
                        </a:lnSpc>
                        <a:spcBef>
                          <a:spcPts val="270"/>
                        </a:spcBef>
                      </a:pPr>
                      <a:r>
                        <a:rPr sz="1600" b="1" spc="-10" dirty="0">
                          <a:solidFill>
                            <a:srgbClr val="FFFFFF"/>
                          </a:solidFill>
                          <a:latin typeface="+mj-lt"/>
                          <a:cs typeface="Cambria"/>
                        </a:rPr>
                        <a:t>Request</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270"/>
                        </a:spcBef>
                      </a:pPr>
                      <a:r>
                        <a:rPr sz="1600" b="1" spc="-10" dirty="0">
                          <a:solidFill>
                            <a:srgbClr val="FFFFFF"/>
                          </a:solidFill>
                          <a:latin typeface="+mj-lt"/>
                          <a:cs typeface="Cambria"/>
                        </a:rPr>
                        <a:t>Amount</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270"/>
                        </a:spcBef>
                      </a:pPr>
                      <a:r>
                        <a:rPr sz="1600" b="1" spc="-10" dirty="0">
                          <a:solidFill>
                            <a:srgbClr val="FFFFFF"/>
                          </a:solidFill>
                          <a:latin typeface="+mj-lt"/>
                          <a:cs typeface="Cambria"/>
                        </a:rPr>
                        <a:t>Summary</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1798320">
                <a:tc>
                  <a:txBody>
                    <a:bodyPr/>
                    <a:lstStyle/>
                    <a:p>
                      <a:pPr marL="84455" marR="156210">
                        <a:lnSpc>
                          <a:spcPct val="100000"/>
                        </a:lnSpc>
                        <a:spcBef>
                          <a:spcPts val="170"/>
                        </a:spcBef>
                      </a:pPr>
                      <a:r>
                        <a:rPr sz="1600" spc="-5" dirty="0">
                          <a:latin typeface="+mj-lt"/>
                          <a:cs typeface="Cambria"/>
                        </a:rPr>
                        <a:t>Priority #1  </a:t>
                      </a:r>
                      <a:r>
                        <a:rPr sz="1600" spc="-10" dirty="0">
                          <a:latin typeface="+mj-lt"/>
                          <a:cs typeface="Cambria"/>
                        </a:rPr>
                        <a:t>Tuition</a:t>
                      </a:r>
                      <a:r>
                        <a:rPr sz="1600" spc="-60" dirty="0">
                          <a:latin typeface="+mj-lt"/>
                          <a:cs typeface="Cambria"/>
                        </a:rPr>
                        <a:t> </a:t>
                      </a:r>
                      <a:r>
                        <a:rPr sz="1600" spc="-5" dirty="0">
                          <a:latin typeface="+mj-lt"/>
                          <a:cs typeface="Cambria"/>
                        </a:rPr>
                        <a:t>Mitigation  </a:t>
                      </a:r>
                      <a:r>
                        <a:rPr sz="1600" spc="-10" dirty="0">
                          <a:latin typeface="+mj-lt"/>
                          <a:cs typeface="Cambria"/>
                        </a:rPr>
                        <a:t>Support</a:t>
                      </a:r>
                      <a:endParaRPr sz="1600" dirty="0">
                        <a:latin typeface="+mj-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a:lnSpc>
                          <a:spcPct val="100000"/>
                        </a:lnSpc>
                        <a:spcBef>
                          <a:spcPts val="170"/>
                        </a:spcBef>
                      </a:pPr>
                      <a:r>
                        <a:rPr sz="1600" spc="-5" dirty="0">
                          <a:latin typeface="+mj-lt"/>
                          <a:cs typeface="Cambria"/>
                        </a:rPr>
                        <a:t>$2,091,000</a:t>
                      </a:r>
                      <a:endParaRPr sz="1600" dirty="0">
                        <a:latin typeface="+mj-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marR="100330">
                        <a:lnSpc>
                          <a:spcPct val="100000"/>
                        </a:lnSpc>
                        <a:spcBef>
                          <a:spcPts val="170"/>
                        </a:spcBef>
                      </a:pPr>
                      <a:r>
                        <a:rPr sz="1600" spc="-10" dirty="0">
                          <a:latin typeface="+mj-lt"/>
                          <a:cs typeface="Cambria"/>
                        </a:rPr>
                        <a:t>FMU </a:t>
                      </a:r>
                      <a:r>
                        <a:rPr sz="1600" spc="-5" dirty="0">
                          <a:latin typeface="+mj-lt"/>
                          <a:cs typeface="Cambria"/>
                        </a:rPr>
                        <a:t>has </a:t>
                      </a:r>
                      <a:r>
                        <a:rPr sz="1600" spc="-10" dirty="0">
                          <a:latin typeface="+mj-lt"/>
                          <a:cs typeface="Cambria"/>
                        </a:rPr>
                        <a:t>sustained </a:t>
                      </a:r>
                      <a:r>
                        <a:rPr sz="1600" spc="-5" dirty="0">
                          <a:latin typeface="+mj-lt"/>
                          <a:cs typeface="Cambria"/>
                        </a:rPr>
                        <a:t>tuition and </a:t>
                      </a:r>
                      <a:r>
                        <a:rPr sz="1600" spc="-10" dirty="0">
                          <a:latin typeface="+mj-lt"/>
                          <a:cs typeface="Cambria"/>
                        </a:rPr>
                        <a:t>required fees </a:t>
                      </a:r>
                      <a:r>
                        <a:rPr sz="1600" spc="-5" dirty="0">
                          <a:latin typeface="+mj-lt"/>
                          <a:cs typeface="Cambria"/>
                        </a:rPr>
                        <a:t>at </a:t>
                      </a:r>
                      <a:r>
                        <a:rPr sz="1600" spc="-10" dirty="0">
                          <a:latin typeface="+mj-lt"/>
                          <a:cs typeface="Cambria"/>
                        </a:rPr>
                        <a:t>the </a:t>
                      </a:r>
                      <a:r>
                        <a:rPr sz="1600" spc="-5" dirty="0">
                          <a:latin typeface="+mj-lt"/>
                          <a:cs typeface="Cambria"/>
                        </a:rPr>
                        <a:t>same </a:t>
                      </a:r>
                      <a:r>
                        <a:rPr sz="1600" spc="-15" dirty="0">
                          <a:latin typeface="+mj-lt"/>
                          <a:cs typeface="Cambria"/>
                        </a:rPr>
                        <a:t>level  </a:t>
                      </a:r>
                      <a:r>
                        <a:rPr sz="1600" spc="-10" dirty="0">
                          <a:latin typeface="+mj-lt"/>
                          <a:cs typeface="Cambria"/>
                        </a:rPr>
                        <a:t>for the </a:t>
                      </a:r>
                      <a:r>
                        <a:rPr sz="1600" spc="-5" dirty="0">
                          <a:latin typeface="+mj-lt"/>
                          <a:cs typeface="Cambria"/>
                        </a:rPr>
                        <a:t>past </a:t>
                      </a:r>
                      <a:r>
                        <a:rPr sz="1600" spc="-10" dirty="0">
                          <a:latin typeface="+mj-lt"/>
                          <a:cs typeface="Cambria"/>
                        </a:rPr>
                        <a:t>three years. </a:t>
                      </a:r>
                      <a:r>
                        <a:rPr sz="1600" spc="-5" dirty="0">
                          <a:latin typeface="+mj-lt"/>
                          <a:cs typeface="Cambria"/>
                        </a:rPr>
                        <a:t>As indicated </a:t>
                      </a:r>
                      <a:r>
                        <a:rPr sz="1600" spc="-15" dirty="0">
                          <a:latin typeface="+mj-lt"/>
                          <a:cs typeface="Cambria"/>
                        </a:rPr>
                        <a:t>by </a:t>
                      </a:r>
                      <a:r>
                        <a:rPr sz="1600" spc="-10" dirty="0">
                          <a:latin typeface="+mj-lt"/>
                          <a:cs typeface="Cambria"/>
                        </a:rPr>
                        <a:t>the Higher </a:t>
                      </a:r>
                      <a:r>
                        <a:rPr sz="1600" spc="-5" dirty="0">
                          <a:latin typeface="+mj-lt"/>
                          <a:cs typeface="Cambria"/>
                        </a:rPr>
                        <a:t>Education  Price </a:t>
                      </a:r>
                      <a:r>
                        <a:rPr sz="1600" spc="-10" dirty="0">
                          <a:latin typeface="+mj-lt"/>
                          <a:cs typeface="Cambria"/>
                        </a:rPr>
                        <a:t>Index trend, expenses </a:t>
                      </a:r>
                      <a:r>
                        <a:rPr sz="1600" spc="-15" dirty="0">
                          <a:latin typeface="+mj-lt"/>
                          <a:cs typeface="Cambria"/>
                        </a:rPr>
                        <a:t>are </a:t>
                      </a:r>
                      <a:r>
                        <a:rPr sz="1600" spc="-5" dirty="0">
                          <a:latin typeface="+mj-lt"/>
                          <a:cs typeface="Cambria"/>
                        </a:rPr>
                        <a:t>anticipated </a:t>
                      </a:r>
                      <a:r>
                        <a:rPr sz="1600" spc="-10" dirty="0">
                          <a:latin typeface="+mj-lt"/>
                          <a:cs typeface="Cambria"/>
                        </a:rPr>
                        <a:t>to increase </a:t>
                      </a:r>
                      <a:r>
                        <a:rPr sz="1600" spc="-5" dirty="0">
                          <a:latin typeface="+mj-lt"/>
                          <a:cs typeface="Cambria"/>
                        </a:rPr>
                        <a:t>in  FY2022-23 </a:t>
                      </a:r>
                      <a:r>
                        <a:rPr sz="1600" spc="-15" dirty="0">
                          <a:latin typeface="+mj-lt"/>
                          <a:cs typeface="Cambria"/>
                        </a:rPr>
                        <a:t>by </a:t>
                      </a:r>
                      <a:r>
                        <a:rPr sz="1600" spc="-5" dirty="0">
                          <a:latin typeface="+mj-lt"/>
                          <a:cs typeface="Cambria"/>
                        </a:rPr>
                        <a:t>2.7%. </a:t>
                      </a:r>
                      <a:r>
                        <a:rPr sz="1600" spc="-70" dirty="0">
                          <a:latin typeface="+mj-lt"/>
                          <a:cs typeface="Cambria"/>
                        </a:rPr>
                        <a:t>To </a:t>
                      </a:r>
                      <a:r>
                        <a:rPr sz="1600" spc="-20" dirty="0">
                          <a:latin typeface="+mj-lt"/>
                          <a:cs typeface="Cambria"/>
                        </a:rPr>
                        <a:t>avoid </a:t>
                      </a:r>
                      <a:r>
                        <a:rPr sz="1600" spc="-5" dirty="0">
                          <a:latin typeface="+mj-lt"/>
                          <a:cs typeface="Cambria"/>
                        </a:rPr>
                        <a:t>a tuition </a:t>
                      </a:r>
                      <a:r>
                        <a:rPr sz="1600" spc="-10" dirty="0">
                          <a:latin typeface="+mj-lt"/>
                          <a:cs typeface="Cambria"/>
                        </a:rPr>
                        <a:t>increase, the </a:t>
                      </a:r>
                      <a:r>
                        <a:rPr sz="1600" spc="-15" dirty="0">
                          <a:latin typeface="+mj-lt"/>
                          <a:cs typeface="Cambria"/>
                        </a:rPr>
                        <a:t>University  </a:t>
                      </a:r>
                      <a:r>
                        <a:rPr sz="1600" spc="-10" dirty="0">
                          <a:latin typeface="+mj-lt"/>
                          <a:cs typeface="Cambria"/>
                        </a:rPr>
                        <a:t>requests </a:t>
                      </a:r>
                      <a:r>
                        <a:rPr sz="1600" spc="-5" dirty="0">
                          <a:latin typeface="+mj-lt"/>
                          <a:cs typeface="Cambria"/>
                        </a:rPr>
                        <a:t>$2.091m </a:t>
                      </a:r>
                      <a:r>
                        <a:rPr sz="1600" spc="-10" dirty="0">
                          <a:latin typeface="+mj-lt"/>
                          <a:cs typeface="Cambria"/>
                        </a:rPr>
                        <a:t>to </a:t>
                      </a:r>
                      <a:r>
                        <a:rPr sz="1600" spc="-5" dirty="0">
                          <a:latin typeface="+mj-lt"/>
                          <a:cs typeface="Cambria"/>
                        </a:rPr>
                        <a:t>maintain </a:t>
                      </a:r>
                      <a:r>
                        <a:rPr sz="1600" spc="-10" dirty="0">
                          <a:latin typeface="+mj-lt"/>
                          <a:cs typeface="Cambria"/>
                        </a:rPr>
                        <a:t>programs </a:t>
                      </a:r>
                      <a:r>
                        <a:rPr sz="1600" spc="-5" dirty="0">
                          <a:latin typeface="+mj-lt"/>
                          <a:cs typeface="Cambria"/>
                        </a:rPr>
                        <a:t>and </a:t>
                      </a:r>
                      <a:r>
                        <a:rPr sz="1600" spc="-10" dirty="0">
                          <a:latin typeface="+mj-lt"/>
                          <a:cs typeface="Cambria"/>
                        </a:rPr>
                        <a:t>operations while  continuing to offer </a:t>
                      </a:r>
                      <a:r>
                        <a:rPr sz="1600" spc="-5" dirty="0">
                          <a:latin typeface="+mj-lt"/>
                          <a:cs typeface="Cambria"/>
                        </a:rPr>
                        <a:t>educational opportunities </a:t>
                      </a:r>
                      <a:r>
                        <a:rPr sz="1600" spc="-15" dirty="0">
                          <a:latin typeface="+mj-lt"/>
                          <a:cs typeface="Cambria"/>
                        </a:rPr>
                        <a:t>for </a:t>
                      </a:r>
                      <a:r>
                        <a:rPr sz="1600" spc="-10" dirty="0">
                          <a:latin typeface="+mj-lt"/>
                          <a:cs typeface="Cambria"/>
                        </a:rPr>
                        <a:t>South Carolina  students.</a:t>
                      </a:r>
                      <a:endParaRPr sz="1600" dirty="0">
                        <a:latin typeface="+mj-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r h="2529840">
                <a:tc>
                  <a:txBody>
                    <a:bodyPr/>
                    <a:lstStyle/>
                    <a:p>
                      <a:pPr marL="84455" marR="193675">
                        <a:lnSpc>
                          <a:spcPct val="100000"/>
                        </a:lnSpc>
                        <a:spcBef>
                          <a:spcPts val="270"/>
                        </a:spcBef>
                      </a:pPr>
                      <a:r>
                        <a:rPr sz="1600" spc="-5" dirty="0">
                          <a:latin typeface="+mj-lt"/>
                          <a:cs typeface="Cambria"/>
                        </a:rPr>
                        <a:t>Priority #3  </a:t>
                      </a:r>
                      <a:r>
                        <a:rPr sz="1600" spc="-10" dirty="0">
                          <a:latin typeface="+mj-lt"/>
                          <a:cs typeface="Cambria"/>
                        </a:rPr>
                        <a:t>Environmental  </a:t>
                      </a:r>
                      <a:r>
                        <a:rPr sz="1600" spc="-5" dirty="0">
                          <a:latin typeface="+mj-lt"/>
                          <a:cs typeface="Cambria"/>
                        </a:rPr>
                        <a:t>Sciences and  </a:t>
                      </a:r>
                      <a:r>
                        <a:rPr sz="1600" spc="-15" dirty="0">
                          <a:latin typeface="+mj-lt"/>
                          <a:cs typeface="Cambria"/>
                        </a:rPr>
                        <a:t>Forestry</a:t>
                      </a:r>
                      <a:r>
                        <a:rPr sz="1600" spc="-70" dirty="0">
                          <a:latin typeface="+mj-lt"/>
                          <a:cs typeface="Cambria"/>
                        </a:rPr>
                        <a:t> </a:t>
                      </a:r>
                      <a:r>
                        <a:rPr sz="1600" spc="-10" dirty="0">
                          <a:latin typeface="+mj-lt"/>
                          <a:cs typeface="Cambria"/>
                        </a:rPr>
                        <a:t>Program  Support</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marR="294005">
                        <a:lnSpc>
                          <a:spcPct val="100000"/>
                        </a:lnSpc>
                        <a:spcBef>
                          <a:spcPts val="270"/>
                        </a:spcBef>
                      </a:pPr>
                      <a:r>
                        <a:rPr sz="1600" spc="-5" dirty="0">
                          <a:latin typeface="+mj-lt"/>
                          <a:cs typeface="Cambria"/>
                        </a:rPr>
                        <a:t>$</a:t>
                      </a:r>
                      <a:r>
                        <a:rPr sz="1600" dirty="0">
                          <a:latin typeface="+mj-lt"/>
                          <a:cs typeface="Cambria"/>
                        </a:rPr>
                        <a:t>950</a:t>
                      </a:r>
                      <a:r>
                        <a:rPr sz="1600" spc="-5" dirty="0">
                          <a:latin typeface="+mj-lt"/>
                          <a:cs typeface="Cambria"/>
                        </a:rPr>
                        <a:t>,</a:t>
                      </a:r>
                      <a:r>
                        <a:rPr sz="1600" dirty="0">
                          <a:latin typeface="+mj-lt"/>
                          <a:cs typeface="Cambria"/>
                        </a:rPr>
                        <a:t>000  </a:t>
                      </a:r>
                      <a:r>
                        <a:rPr sz="1600" spc="-5" dirty="0">
                          <a:latin typeface="+mj-lt"/>
                          <a:cs typeface="Cambria"/>
                        </a:rPr>
                        <a:t>4 -</a:t>
                      </a:r>
                      <a:r>
                        <a:rPr sz="1600" spc="-80" dirty="0">
                          <a:latin typeface="+mj-lt"/>
                          <a:cs typeface="Cambria"/>
                        </a:rPr>
                        <a:t> </a:t>
                      </a:r>
                      <a:r>
                        <a:rPr sz="1600" spc="-5" dirty="0">
                          <a:latin typeface="+mj-lt"/>
                          <a:cs typeface="Cambria"/>
                        </a:rPr>
                        <a:t>FTEs</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4455" marR="149860">
                        <a:lnSpc>
                          <a:spcPct val="100000"/>
                        </a:lnSpc>
                        <a:spcBef>
                          <a:spcPts val="270"/>
                        </a:spcBef>
                      </a:pPr>
                      <a:r>
                        <a:rPr sz="1600" spc="-10" dirty="0">
                          <a:latin typeface="+mj-lt"/>
                          <a:cs typeface="Cambria"/>
                        </a:rPr>
                        <a:t>FMU </a:t>
                      </a:r>
                      <a:r>
                        <a:rPr sz="1600" spc="-5" dirty="0">
                          <a:latin typeface="+mj-lt"/>
                          <a:cs typeface="Cambria"/>
                        </a:rPr>
                        <a:t>seeks </a:t>
                      </a:r>
                      <a:r>
                        <a:rPr sz="1600" spc="-10" dirty="0">
                          <a:latin typeface="+mj-lt"/>
                          <a:cs typeface="Cambria"/>
                        </a:rPr>
                        <a:t>to expand current environmental </a:t>
                      </a:r>
                      <a:r>
                        <a:rPr sz="1600" spc="-5" dirty="0">
                          <a:latin typeface="+mj-lt"/>
                          <a:cs typeface="Cambria"/>
                        </a:rPr>
                        <a:t>and </a:t>
                      </a:r>
                      <a:r>
                        <a:rPr sz="1600" spc="-10" dirty="0">
                          <a:latin typeface="+mj-lt"/>
                          <a:cs typeface="Cambria"/>
                        </a:rPr>
                        <a:t>natural  </a:t>
                      </a:r>
                      <a:r>
                        <a:rPr sz="1600" spc="-5" dirty="0">
                          <a:latin typeface="+mj-lt"/>
                          <a:cs typeface="Cambria"/>
                        </a:rPr>
                        <a:t>science curricular </a:t>
                      </a:r>
                      <a:r>
                        <a:rPr sz="1600" spc="-10" dirty="0">
                          <a:latin typeface="+mj-lt"/>
                          <a:cs typeface="Cambria"/>
                        </a:rPr>
                        <a:t>offerings with the </a:t>
                      </a:r>
                      <a:r>
                        <a:rPr sz="1600" spc="-5" dirty="0">
                          <a:latin typeface="+mj-lt"/>
                          <a:cs typeface="Cambria"/>
                        </a:rPr>
                        <a:t>inclusion of a </a:t>
                      </a:r>
                      <a:r>
                        <a:rPr sz="1600" spc="-15" dirty="0">
                          <a:latin typeface="+mj-lt"/>
                          <a:cs typeface="Cambria"/>
                        </a:rPr>
                        <a:t>Forestry  </a:t>
                      </a:r>
                      <a:r>
                        <a:rPr sz="1600" spc="-5" dirty="0">
                          <a:latin typeface="+mj-lt"/>
                          <a:cs typeface="Cambria"/>
                        </a:rPr>
                        <a:t>Management </a:t>
                      </a:r>
                      <a:r>
                        <a:rPr sz="1600" spc="-10" dirty="0">
                          <a:latin typeface="+mj-lt"/>
                          <a:cs typeface="Cambria"/>
                        </a:rPr>
                        <a:t>program. </a:t>
                      </a:r>
                      <a:r>
                        <a:rPr sz="1600" spc="-5" dirty="0">
                          <a:latin typeface="+mj-lt"/>
                          <a:cs typeface="Cambria"/>
                        </a:rPr>
                        <a:t>Land management, </a:t>
                      </a:r>
                      <a:r>
                        <a:rPr sz="1600" spc="-15" dirty="0">
                          <a:latin typeface="+mj-lt"/>
                          <a:cs typeface="Cambria"/>
                        </a:rPr>
                        <a:t>forestry  </a:t>
                      </a:r>
                      <a:r>
                        <a:rPr sz="1600" spc="-10" dirty="0">
                          <a:latin typeface="+mj-lt"/>
                          <a:cs typeface="Cambria"/>
                        </a:rPr>
                        <a:t>conservation/restoration, </a:t>
                      </a:r>
                      <a:r>
                        <a:rPr sz="1600" spc="-5" dirty="0">
                          <a:latin typeface="+mj-lt"/>
                          <a:cs typeface="Cambria"/>
                        </a:rPr>
                        <a:t>policy </a:t>
                      </a:r>
                      <a:r>
                        <a:rPr sz="1600" spc="-10" dirty="0">
                          <a:latin typeface="+mj-lt"/>
                          <a:cs typeface="Cambria"/>
                        </a:rPr>
                        <a:t>development, </a:t>
                      </a:r>
                      <a:r>
                        <a:rPr sz="1600" spc="-15" dirty="0">
                          <a:latin typeface="+mj-lt"/>
                          <a:cs typeface="Cambria"/>
                        </a:rPr>
                        <a:t>forest </a:t>
                      </a:r>
                      <a:r>
                        <a:rPr sz="1600" spc="-5" dirty="0">
                          <a:latin typeface="+mj-lt"/>
                          <a:cs typeface="Cambria"/>
                        </a:rPr>
                        <a:t>ecology  and sustainability </a:t>
                      </a:r>
                      <a:r>
                        <a:rPr sz="1600" spc="-15" dirty="0">
                          <a:latin typeface="+mj-lt"/>
                          <a:cs typeface="Cambria"/>
                        </a:rPr>
                        <a:t>are </a:t>
                      </a:r>
                      <a:r>
                        <a:rPr sz="1600" spc="-5" dirty="0">
                          <a:latin typeface="+mj-lt"/>
                          <a:cs typeface="Cambria"/>
                        </a:rPr>
                        <a:t>all </a:t>
                      </a:r>
                      <a:r>
                        <a:rPr sz="1600" spc="-10" dirty="0">
                          <a:latin typeface="+mj-lt"/>
                          <a:cs typeface="Cambria"/>
                        </a:rPr>
                        <a:t>substantial </a:t>
                      </a:r>
                      <a:r>
                        <a:rPr sz="1600" spc="-5" dirty="0">
                          <a:latin typeface="+mj-lt"/>
                          <a:cs typeface="Cambria"/>
                        </a:rPr>
                        <a:t>issues </a:t>
                      </a:r>
                      <a:r>
                        <a:rPr sz="1600" spc="-15" dirty="0">
                          <a:latin typeface="+mj-lt"/>
                          <a:cs typeface="Cambria"/>
                        </a:rPr>
                        <a:t>for </a:t>
                      </a:r>
                      <a:r>
                        <a:rPr sz="1600" spc="-5" dirty="0">
                          <a:latin typeface="+mj-lt"/>
                          <a:cs typeface="Cambria"/>
                        </a:rPr>
                        <a:t>industries and  </a:t>
                      </a:r>
                      <a:r>
                        <a:rPr sz="1600" spc="-20" dirty="0">
                          <a:latin typeface="+mj-lt"/>
                          <a:cs typeface="Cambria"/>
                        </a:rPr>
                        <a:t>private </a:t>
                      </a:r>
                      <a:r>
                        <a:rPr sz="1600" spc="-10" dirty="0">
                          <a:latin typeface="+mj-lt"/>
                          <a:cs typeface="Cambria"/>
                        </a:rPr>
                        <a:t>property owners across South Carolina </a:t>
                      </a:r>
                      <a:r>
                        <a:rPr sz="1600" spc="-5" dirty="0">
                          <a:latin typeface="+mj-lt"/>
                          <a:cs typeface="Cambria"/>
                        </a:rPr>
                        <a:t>and </a:t>
                      </a:r>
                      <a:r>
                        <a:rPr sz="1600" spc="-10" dirty="0">
                          <a:latin typeface="+mj-lt"/>
                          <a:cs typeface="Cambria"/>
                        </a:rPr>
                        <a:t>the Pee </a:t>
                      </a:r>
                      <a:r>
                        <a:rPr sz="1600" spc="-5" dirty="0">
                          <a:latin typeface="+mj-lt"/>
                          <a:cs typeface="Cambria"/>
                        </a:rPr>
                        <a:t>Dee  </a:t>
                      </a:r>
                      <a:r>
                        <a:rPr sz="1600" spc="-10" dirty="0">
                          <a:latin typeface="+mj-lt"/>
                          <a:cs typeface="Cambria"/>
                        </a:rPr>
                        <a:t>region. </a:t>
                      </a:r>
                      <a:r>
                        <a:rPr sz="1600" spc="-5" dirty="0">
                          <a:latin typeface="+mj-lt"/>
                          <a:cs typeface="Cambria"/>
                        </a:rPr>
                        <a:t>With no other instructional </a:t>
                      </a:r>
                      <a:r>
                        <a:rPr sz="1600" spc="-10" dirty="0">
                          <a:latin typeface="+mj-lt"/>
                          <a:cs typeface="Cambria"/>
                        </a:rPr>
                        <a:t>programs </a:t>
                      </a:r>
                      <a:r>
                        <a:rPr sz="1600" spc="-5" dirty="0">
                          <a:latin typeface="+mj-lt"/>
                          <a:cs typeface="Cambria"/>
                        </a:rPr>
                        <a:t>of this </a:t>
                      </a:r>
                      <a:r>
                        <a:rPr sz="1600" spc="-10" dirty="0">
                          <a:latin typeface="+mj-lt"/>
                          <a:cs typeface="Cambria"/>
                        </a:rPr>
                        <a:t>nature </a:t>
                      </a:r>
                      <a:r>
                        <a:rPr sz="1600" spc="-5" dirty="0">
                          <a:latin typeface="+mj-lt"/>
                          <a:cs typeface="Cambria"/>
                        </a:rPr>
                        <a:t>in  </a:t>
                      </a:r>
                      <a:r>
                        <a:rPr sz="1600" spc="-10" dirty="0">
                          <a:latin typeface="+mj-lt"/>
                          <a:cs typeface="Cambria"/>
                        </a:rPr>
                        <a:t>the region, FMU aspires to </a:t>
                      </a:r>
                      <a:r>
                        <a:rPr sz="1600" spc="-5" dirty="0">
                          <a:latin typeface="+mj-lt"/>
                          <a:cs typeface="Cambria"/>
                        </a:rPr>
                        <a:t>meet </a:t>
                      </a:r>
                      <a:r>
                        <a:rPr sz="1600" spc="-10" dirty="0">
                          <a:latin typeface="+mj-lt"/>
                          <a:cs typeface="Cambria"/>
                        </a:rPr>
                        <a:t>the </a:t>
                      </a:r>
                      <a:r>
                        <a:rPr sz="1600" spc="-15" dirty="0">
                          <a:latin typeface="+mj-lt"/>
                          <a:cs typeface="Cambria"/>
                        </a:rPr>
                        <a:t>workforce </a:t>
                      </a:r>
                      <a:r>
                        <a:rPr sz="1600" spc="-5" dirty="0">
                          <a:latin typeface="+mj-lt"/>
                          <a:cs typeface="Cambria"/>
                        </a:rPr>
                        <a:t>demands of this  significant </a:t>
                      </a:r>
                      <a:r>
                        <a:rPr sz="1600" spc="-20" dirty="0">
                          <a:latin typeface="+mj-lt"/>
                          <a:cs typeface="Cambria"/>
                        </a:rPr>
                        <a:t>industry, </a:t>
                      </a:r>
                      <a:r>
                        <a:rPr sz="1600" spc="-10" dirty="0">
                          <a:latin typeface="+mj-lt"/>
                          <a:cs typeface="Cambria"/>
                        </a:rPr>
                        <a:t>especially </a:t>
                      </a:r>
                      <a:r>
                        <a:rPr sz="1600" spc="-5" dirty="0">
                          <a:latin typeface="+mj-lt"/>
                          <a:cs typeface="Cambria"/>
                        </a:rPr>
                        <a:t>in </a:t>
                      </a:r>
                      <a:r>
                        <a:rPr sz="1600" spc="-10" dirty="0">
                          <a:latin typeface="+mj-lt"/>
                          <a:cs typeface="Cambria"/>
                        </a:rPr>
                        <a:t>the Pee </a:t>
                      </a:r>
                      <a:r>
                        <a:rPr sz="1600" spc="-5" dirty="0">
                          <a:latin typeface="+mj-lt"/>
                          <a:cs typeface="Cambria"/>
                        </a:rPr>
                        <a:t>Dee and </a:t>
                      </a:r>
                      <a:r>
                        <a:rPr sz="1600" spc="-10" dirty="0">
                          <a:latin typeface="+mj-lt"/>
                          <a:cs typeface="Cambria"/>
                        </a:rPr>
                        <a:t>Lowcountry  regions </a:t>
                      </a:r>
                      <a:r>
                        <a:rPr sz="1600" spc="-5" dirty="0">
                          <a:latin typeface="+mj-lt"/>
                          <a:cs typeface="Cambria"/>
                        </a:rPr>
                        <a:t>of </a:t>
                      </a:r>
                      <a:r>
                        <a:rPr sz="1600" spc="-10" dirty="0">
                          <a:latin typeface="+mj-lt"/>
                          <a:cs typeface="Cambria"/>
                        </a:rPr>
                        <a:t>the</a:t>
                      </a:r>
                      <a:r>
                        <a:rPr sz="1600" spc="-30" dirty="0">
                          <a:latin typeface="+mj-lt"/>
                          <a:cs typeface="Cambria"/>
                        </a:rPr>
                        <a:t> </a:t>
                      </a:r>
                      <a:r>
                        <a:rPr sz="1600" spc="-10" dirty="0">
                          <a:latin typeface="+mj-lt"/>
                          <a:cs typeface="Cambria"/>
                        </a:rPr>
                        <a:t>state.</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2"/>
                  </a:ext>
                </a:extLst>
              </a:tr>
            </a:tbl>
          </a:graphicData>
        </a:graphic>
      </p:graphicFrame>
      <p:sp>
        <p:nvSpPr>
          <p:cNvPr id="2" name="object 2"/>
          <p:cNvSpPr txBox="1">
            <a:spLocks noGrp="1"/>
          </p:cNvSpPr>
          <p:nvPr>
            <p:ph type="title"/>
          </p:nvPr>
        </p:nvSpPr>
        <p:spPr>
          <a:xfrm>
            <a:off x="1524000" y="192718"/>
            <a:ext cx="6473062" cy="677108"/>
          </a:xfrm>
          <a:prstGeom prst="rect">
            <a:avLst/>
          </a:prstGeom>
        </p:spPr>
        <p:txBody>
          <a:bodyPr vert="horz" wrap="square" lIns="0" tIns="0" rIns="0" bIns="0" rtlCol="0">
            <a:spAutoFit/>
          </a:bodyPr>
          <a:lstStyle/>
          <a:p>
            <a:pPr marL="12700" algn="ctr">
              <a:lnSpc>
                <a:spcPct val="100000"/>
              </a:lnSpc>
            </a:pPr>
            <a:r>
              <a:rPr sz="4400" b="0" spc="-10" dirty="0">
                <a:latin typeface="+mj-lt"/>
              </a:rPr>
              <a:t>Recurring </a:t>
            </a:r>
            <a:r>
              <a:rPr sz="4400" b="0" spc="-5" dirty="0">
                <a:latin typeface="+mj-lt"/>
              </a:rPr>
              <a:t>Budget</a:t>
            </a:r>
            <a:r>
              <a:rPr sz="4400" b="0" spc="-30" dirty="0">
                <a:latin typeface="+mj-lt"/>
              </a:rPr>
              <a:t> </a:t>
            </a:r>
            <a:r>
              <a:rPr sz="4400" b="0" spc="-10" dirty="0">
                <a:latin typeface="+mj-lt"/>
              </a:rPr>
              <a:t>Requests</a:t>
            </a:r>
          </a:p>
        </p:txBody>
      </p:sp>
      <p:sp>
        <p:nvSpPr>
          <p:cNvPr id="3" name="object 3"/>
          <p:cNvSpPr/>
          <p:nvPr/>
        </p:nvSpPr>
        <p:spPr>
          <a:xfrm>
            <a:off x="8534400" y="6248400"/>
            <a:ext cx="609600" cy="610108"/>
          </a:xfrm>
          <a:custGeom>
            <a:avLst/>
            <a:gdLst/>
            <a:ahLst/>
            <a:cxnLst/>
            <a:rect l="l" t="t" r="r" b="b"/>
            <a:pathLst>
              <a:path w="609600" h="462279">
                <a:moveTo>
                  <a:pt x="0" y="461772"/>
                </a:moveTo>
                <a:lnTo>
                  <a:pt x="609600" y="461772"/>
                </a:lnTo>
                <a:lnTo>
                  <a:pt x="609600" y="0"/>
                </a:lnTo>
                <a:lnTo>
                  <a:pt x="0" y="0"/>
                </a:lnTo>
                <a:lnTo>
                  <a:pt x="0" y="461772"/>
                </a:lnTo>
                <a:close/>
              </a:path>
            </a:pathLst>
          </a:custGeom>
          <a:solidFill>
            <a:srgbClr val="CC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a:spLocks noGrp="1"/>
          </p:cNvSpPr>
          <p:nvPr>
            <p:ph type="sldNum" sz="quarter" idx="7"/>
          </p:nvPr>
        </p:nvSpPr>
        <p:spPr>
          <a:xfrm>
            <a:off x="8722994" y="6436913"/>
            <a:ext cx="231775" cy="387286"/>
          </a:xfrm>
          <a:prstGeom prst="rect">
            <a:avLst/>
          </a:prstGeom>
        </p:spPr>
        <p:txBody>
          <a:bodyPr vert="horz" wrap="square" lIns="0" tIns="0" rIns="0" bIns="0" rtlCol="0">
            <a:spAutoFit/>
          </a:bodyPr>
          <a:lstStyle/>
          <a:p>
            <a:pPr marL="25400" marR="0" lvl="0" indent="0" algn="l" defTabSz="914400" rtl="0" eaLnBrk="1" fontAlgn="auto" latinLnBrk="0" hangingPunct="1">
              <a:lnSpc>
                <a:spcPts val="2860"/>
              </a:lnSpc>
              <a:spcBef>
                <a:spcPts val="0"/>
              </a:spcBef>
              <a:spcAft>
                <a:spcPts val="0"/>
              </a:spcAft>
              <a:buClrTx/>
              <a:buSzTx/>
              <a:buFontTx/>
              <a:buNone/>
              <a:tabLst/>
              <a:defRPr/>
            </a:pPr>
            <a:fld id="{81D60167-4931-47E6-BA6A-407CBD079E47}" type="slidenum">
              <a:rPr kumimoji="0" sz="3200" b="0" i="0" u="none" strike="noStrike" kern="1200" cap="none" spc="0" normalizeH="0" baseline="0" noProof="0" dirty="0">
                <a:ln>
                  <a:noFill/>
                </a:ln>
                <a:solidFill>
                  <a:prstClr val="white"/>
                </a:solidFill>
                <a:effectLst/>
                <a:uLnTx/>
                <a:uFillTx/>
                <a:latin typeface="+mj-lt"/>
                <a:ea typeface="+mn-ea"/>
              </a:rPr>
              <a:pPr marL="25400" marR="0" lvl="0" indent="0" algn="l" defTabSz="914400" rtl="0" eaLnBrk="1" fontAlgn="auto" latinLnBrk="0" hangingPunct="1">
                <a:lnSpc>
                  <a:spcPts val="2860"/>
                </a:lnSpc>
                <a:spcBef>
                  <a:spcPts val="0"/>
                </a:spcBef>
                <a:spcAft>
                  <a:spcPts val="0"/>
                </a:spcAft>
                <a:buClrTx/>
                <a:buSzTx/>
                <a:buFontTx/>
                <a:buNone/>
                <a:tabLst/>
                <a:defRPr/>
              </a:pPr>
              <a:t>6</a:t>
            </a:fld>
            <a:endParaRPr kumimoji="0" sz="3200" b="0" i="0" u="none" strike="noStrike" kern="1200" cap="none" spc="0" normalizeH="0" baseline="0" noProof="0" dirty="0">
              <a:ln>
                <a:noFill/>
              </a:ln>
              <a:solidFill>
                <a:prstClr val="white"/>
              </a:solidFill>
              <a:effectLst/>
              <a:uLnTx/>
              <a:uFillTx/>
              <a:latin typeface="+mj-lt"/>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5117" y="228600"/>
            <a:ext cx="7499033" cy="677108"/>
          </a:xfrm>
          <a:prstGeom prst="rect">
            <a:avLst/>
          </a:prstGeom>
        </p:spPr>
        <p:txBody>
          <a:bodyPr vert="horz" wrap="square" lIns="0" tIns="0" rIns="0" bIns="0" rtlCol="0">
            <a:spAutoFit/>
          </a:bodyPr>
          <a:lstStyle/>
          <a:p>
            <a:pPr marL="12700">
              <a:lnSpc>
                <a:spcPct val="100000"/>
              </a:lnSpc>
            </a:pPr>
            <a:r>
              <a:rPr sz="4400" b="0" spc="-10" dirty="0">
                <a:latin typeface="+mj-lt"/>
              </a:rPr>
              <a:t>Non-Recurring </a:t>
            </a:r>
            <a:r>
              <a:rPr sz="4400" b="0" spc="-5" dirty="0">
                <a:latin typeface="+mj-lt"/>
              </a:rPr>
              <a:t>Budget</a:t>
            </a:r>
            <a:r>
              <a:rPr sz="4400" b="0" spc="5" dirty="0">
                <a:latin typeface="+mj-lt"/>
              </a:rPr>
              <a:t> </a:t>
            </a:r>
            <a:r>
              <a:rPr sz="4400" b="0" spc="-10" dirty="0">
                <a:latin typeface="+mj-lt"/>
              </a:rPr>
              <a:t>Requests</a:t>
            </a:r>
          </a:p>
        </p:txBody>
      </p:sp>
      <p:sp>
        <p:nvSpPr>
          <p:cNvPr id="3" name="object 3"/>
          <p:cNvSpPr/>
          <p:nvPr/>
        </p:nvSpPr>
        <p:spPr>
          <a:xfrm>
            <a:off x="8534400" y="6248400"/>
            <a:ext cx="609600" cy="610108"/>
          </a:xfrm>
          <a:custGeom>
            <a:avLst/>
            <a:gdLst/>
            <a:ahLst/>
            <a:cxnLst/>
            <a:rect l="l" t="t" r="r" b="b"/>
            <a:pathLst>
              <a:path w="609600" h="462279">
                <a:moveTo>
                  <a:pt x="0" y="461772"/>
                </a:moveTo>
                <a:lnTo>
                  <a:pt x="609600" y="461772"/>
                </a:lnTo>
                <a:lnTo>
                  <a:pt x="609600" y="0"/>
                </a:lnTo>
                <a:lnTo>
                  <a:pt x="0" y="0"/>
                </a:lnTo>
                <a:lnTo>
                  <a:pt x="0" y="461772"/>
                </a:lnTo>
                <a:close/>
              </a:path>
            </a:pathLst>
          </a:custGeom>
          <a:solidFill>
            <a:srgbClr val="CC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object 4"/>
          <p:cNvGraphicFramePr>
            <a:graphicFrameLocks noGrp="1"/>
          </p:cNvGraphicFramePr>
          <p:nvPr>
            <p:extLst>
              <p:ext uri="{D42A27DB-BD31-4B8C-83A1-F6EECF244321}">
                <p14:modId xmlns:p14="http://schemas.microsoft.com/office/powerpoint/2010/main" val="2117557067"/>
              </p:ext>
            </p:extLst>
          </p:nvPr>
        </p:nvGraphicFramePr>
        <p:xfrm>
          <a:off x="69850" y="1365250"/>
          <a:ext cx="8763000" cy="2209799"/>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633318">
                <a:tc>
                  <a:txBody>
                    <a:bodyPr/>
                    <a:lstStyle/>
                    <a:p>
                      <a:pPr marL="84455">
                        <a:lnSpc>
                          <a:spcPct val="100000"/>
                        </a:lnSpc>
                        <a:spcBef>
                          <a:spcPts val="270"/>
                        </a:spcBef>
                      </a:pPr>
                      <a:r>
                        <a:rPr sz="1600" b="1" spc="-10" dirty="0">
                          <a:solidFill>
                            <a:srgbClr val="FFFFFF"/>
                          </a:solidFill>
                          <a:latin typeface="+mj-lt"/>
                          <a:cs typeface="Cambria"/>
                        </a:rPr>
                        <a:t>Request</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270"/>
                        </a:spcBef>
                      </a:pPr>
                      <a:r>
                        <a:rPr sz="1600" b="1" spc="-10" dirty="0">
                          <a:solidFill>
                            <a:srgbClr val="FFFFFF"/>
                          </a:solidFill>
                          <a:latin typeface="+mj-lt"/>
                          <a:cs typeface="Cambria"/>
                        </a:rPr>
                        <a:t>Amount</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270"/>
                        </a:spcBef>
                      </a:pPr>
                      <a:r>
                        <a:rPr sz="1600" b="1" spc="-10" dirty="0">
                          <a:solidFill>
                            <a:srgbClr val="FFFFFF"/>
                          </a:solidFill>
                          <a:latin typeface="+mj-lt"/>
                          <a:cs typeface="Cambria"/>
                        </a:rPr>
                        <a:t>Summary</a:t>
                      </a:r>
                      <a:endParaRPr sz="1600" dirty="0">
                        <a:latin typeface="+mj-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1576481">
                <a:tc>
                  <a:txBody>
                    <a:bodyPr/>
                    <a:lstStyle/>
                    <a:p>
                      <a:pPr marL="84455" marR="266700">
                        <a:lnSpc>
                          <a:spcPct val="100000"/>
                        </a:lnSpc>
                        <a:spcBef>
                          <a:spcPts val="170"/>
                        </a:spcBef>
                      </a:pPr>
                      <a:r>
                        <a:rPr sz="1600" spc="-5" dirty="0">
                          <a:latin typeface="+mj-lt"/>
                          <a:cs typeface="Cambria"/>
                        </a:rPr>
                        <a:t>Priority #4  Security  </a:t>
                      </a:r>
                      <a:r>
                        <a:rPr sz="1600" spc="-10" dirty="0">
                          <a:latin typeface="+mj-lt"/>
                          <a:cs typeface="Cambria"/>
                        </a:rPr>
                        <a:t>Connectivity </a:t>
                      </a:r>
                      <a:r>
                        <a:rPr sz="1600" spc="-5" dirty="0">
                          <a:latin typeface="+mj-lt"/>
                          <a:cs typeface="Cambria"/>
                        </a:rPr>
                        <a:t>and  Monitoring </a:t>
                      </a:r>
                      <a:r>
                        <a:rPr sz="1600" spc="-10" dirty="0">
                          <a:latin typeface="+mj-lt"/>
                          <a:cs typeface="Cambria"/>
                        </a:rPr>
                        <a:t>to  </a:t>
                      </a:r>
                      <a:r>
                        <a:rPr sz="1600" spc="-5" dirty="0">
                          <a:latin typeface="+mj-lt"/>
                          <a:cs typeface="Cambria"/>
                        </a:rPr>
                        <a:t>Main</a:t>
                      </a:r>
                      <a:r>
                        <a:rPr sz="1600" spc="-85" dirty="0">
                          <a:latin typeface="+mj-lt"/>
                          <a:cs typeface="Cambria"/>
                        </a:rPr>
                        <a:t> </a:t>
                      </a:r>
                      <a:r>
                        <a:rPr sz="1600" spc="-5" dirty="0">
                          <a:latin typeface="+mj-lt"/>
                          <a:cs typeface="Cambria"/>
                        </a:rPr>
                        <a:t>Campus</a:t>
                      </a:r>
                      <a:endParaRPr sz="1600" dirty="0">
                        <a:latin typeface="+mj-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a:lnSpc>
                          <a:spcPct val="100000"/>
                        </a:lnSpc>
                        <a:spcBef>
                          <a:spcPts val="170"/>
                        </a:spcBef>
                      </a:pPr>
                      <a:r>
                        <a:rPr sz="1600" spc="-5" dirty="0">
                          <a:latin typeface="+mj-lt"/>
                          <a:cs typeface="Cambria"/>
                        </a:rPr>
                        <a:t>$500,000</a:t>
                      </a:r>
                      <a:endParaRPr sz="1600" dirty="0">
                        <a:latin typeface="+mj-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marR="325120">
                        <a:lnSpc>
                          <a:spcPct val="100000"/>
                        </a:lnSpc>
                        <a:spcBef>
                          <a:spcPts val="170"/>
                        </a:spcBef>
                      </a:pPr>
                      <a:r>
                        <a:rPr sz="1600" spc="-10" dirty="0">
                          <a:latin typeface="+mj-lt"/>
                          <a:cs typeface="Cambria"/>
                        </a:rPr>
                        <a:t>FMU </a:t>
                      </a:r>
                      <a:r>
                        <a:rPr sz="1600" spc="-5" dirty="0">
                          <a:latin typeface="+mj-lt"/>
                          <a:cs typeface="Cambria"/>
                        </a:rPr>
                        <a:t>has </a:t>
                      </a:r>
                      <a:r>
                        <a:rPr sz="1600" spc="-15" dirty="0">
                          <a:latin typeface="+mj-lt"/>
                          <a:cs typeface="Cambria"/>
                        </a:rPr>
                        <a:t>seven </a:t>
                      </a:r>
                      <a:r>
                        <a:rPr sz="1600" spc="-5" dirty="0">
                          <a:latin typeface="+mj-lt"/>
                          <a:cs typeface="Cambria"/>
                        </a:rPr>
                        <a:t>off-campus buildings located </a:t>
                      </a:r>
                      <a:r>
                        <a:rPr sz="1600" spc="-10" dirty="0">
                          <a:latin typeface="+mj-lt"/>
                          <a:cs typeface="Cambria"/>
                        </a:rPr>
                        <a:t>across </a:t>
                      </a:r>
                      <a:r>
                        <a:rPr sz="1600" spc="-5" dirty="0">
                          <a:latin typeface="+mj-lt"/>
                          <a:cs typeface="Cambria"/>
                        </a:rPr>
                        <a:t>Florence  </a:t>
                      </a:r>
                      <a:r>
                        <a:rPr sz="1600" spc="-25" dirty="0">
                          <a:latin typeface="+mj-lt"/>
                          <a:cs typeface="Cambria"/>
                        </a:rPr>
                        <a:t>County. </a:t>
                      </a:r>
                      <a:r>
                        <a:rPr sz="1600" spc="-10" dirty="0">
                          <a:latin typeface="+mj-lt"/>
                          <a:cs typeface="Cambria"/>
                        </a:rPr>
                        <a:t>Upgrades to the </a:t>
                      </a:r>
                      <a:r>
                        <a:rPr sz="1600" spc="-5" dirty="0">
                          <a:latin typeface="+mj-lt"/>
                          <a:cs typeface="Cambria"/>
                        </a:rPr>
                        <a:t>security </a:t>
                      </a:r>
                      <a:r>
                        <a:rPr sz="1600" spc="-10" dirty="0">
                          <a:latin typeface="+mj-lt"/>
                          <a:cs typeface="Cambria"/>
                        </a:rPr>
                        <a:t>systems originally </a:t>
                      </a:r>
                      <a:r>
                        <a:rPr sz="1600" spc="-5" dirty="0">
                          <a:latin typeface="+mj-lt"/>
                          <a:cs typeface="Cambria"/>
                        </a:rPr>
                        <a:t>placed in  these facilities </a:t>
                      </a:r>
                      <a:r>
                        <a:rPr sz="1600" spc="-10" dirty="0">
                          <a:latin typeface="+mj-lt"/>
                          <a:cs typeface="Cambria"/>
                        </a:rPr>
                        <a:t>will </a:t>
                      </a:r>
                      <a:r>
                        <a:rPr sz="1600" spc="-5" dirty="0">
                          <a:latin typeface="+mj-lt"/>
                          <a:cs typeface="Cambria"/>
                        </a:rPr>
                        <a:t>enhance both monitoring </a:t>
                      </a:r>
                      <a:r>
                        <a:rPr sz="1600" spc="-10" dirty="0">
                          <a:latin typeface="+mj-lt"/>
                          <a:cs typeface="Cambria"/>
                        </a:rPr>
                        <a:t>from the </a:t>
                      </a:r>
                      <a:r>
                        <a:rPr sz="1600" spc="-5" dirty="0">
                          <a:latin typeface="+mj-lt"/>
                          <a:cs typeface="Cambria"/>
                        </a:rPr>
                        <a:t>on-  campus police facilities and better </a:t>
                      </a:r>
                      <a:r>
                        <a:rPr sz="1600" spc="-10" dirty="0">
                          <a:latin typeface="+mj-lt"/>
                          <a:cs typeface="Cambria"/>
                        </a:rPr>
                        <a:t>coordinate with </a:t>
                      </a:r>
                      <a:r>
                        <a:rPr sz="1600" spc="-5" dirty="0">
                          <a:latin typeface="+mj-lt"/>
                          <a:cs typeface="Cambria"/>
                        </a:rPr>
                        <a:t>our </a:t>
                      </a:r>
                      <a:r>
                        <a:rPr sz="1600" spc="-15" dirty="0">
                          <a:latin typeface="+mj-lt"/>
                          <a:cs typeface="Cambria"/>
                        </a:rPr>
                        <a:t>law  </a:t>
                      </a:r>
                      <a:r>
                        <a:rPr sz="1600" spc="-10" dirty="0">
                          <a:latin typeface="+mj-lt"/>
                          <a:cs typeface="Cambria"/>
                        </a:rPr>
                        <a:t>enforcement </a:t>
                      </a:r>
                      <a:r>
                        <a:rPr sz="1600" spc="-5" dirty="0">
                          <a:latin typeface="+mj-lt"/>
                          <a:cs typeface="Cambria"/>
                        </a:rPr>
                        <a:t>entities </a:t>
                      </a:r>
                      <a:r>
                        <a:rPr sz="1600" spc="-10" dirty="0">
                          <a:latin typeface="+mj-lt"/>
                          <a:cs typeface="Cambria"/>
                        </a:rPr>
                        <a:t>with </a:t>
                      </a:r>
                      <a:r>
                        <a:rPr sz="1600" spc="-5" dirty="0">
                          <a:latin typeface="+mj-lt"/>
                          <a:cs typeface="Cambria"/>
                        </a:rPr>
                        <a:t>jurisdiction in these </a:t>
                      </a:r>
                      <a:r>
                        <a:rPr sz="1600" spc="-10" dirty="0">
                          <a:latin typeface="+mj-lt"/>
                          <a:cs typeface="Cambria"/>
                        </a:rPr>
                        <a:t>remote  </a:t>
                      </a:r>
                      <a:r>
                        <a:rPr sz="1600" spc="-5" dirty="0">
                          <a:latin typeface="+mj-lt"/>
                          <a:cs typeface="Cambria"/>
                        </a:rPr>
                        <a:t>locations.</a:t>
                      </a:r>
                      <a:endParaRPr sz="1600" dirty="0">
                        <a:latin typeface="+mj-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bl>
          </a:graphicData>
        </a:graphic>
      </p:graphicFrame>
      <p:sp>
        <p:nvSpPr>
          <p:cNvPr id="5" name="object 5"/>
          <p:cNvSpPr txBox="1">
            <a:spLocks noGrp="1"/>
          </p:cNvSpPr>
          <p:nvPr>
            <p:ph type="sldNum" sz="quarter" idx="7"/>
          </p:nvPr>
        </p:nvSpPr>
        <p:spPr>
          <a:xfrm>
            <a:off x="8716962" y="6435757"/>
            <a:ext cx="231775" cy="387286"/>
          </a:xfrm>
          <a:prstGeom prst="rect">
            <a:avLst/>
          </a:prstGeom>
        </p:spPr>
        <p:txBody>
          <a:bodyPr vert="horz" wrap="square" lIns="0" tIns="0" rIns="0" bIns="0" rtlCol="0">
            <a:spAutoFit/>
          </a:bodyPr>
          <a:lstStyle/>
          <a:p>
            <a:pPr marL="25400" marR="0" lvl="0" indent="0" algn="l" defTabSz="914400" rtl="0" eaLnBrk="1" fontAlgn="auto" latinLnBrk="0" hangingPunct="1">
              <a:lnSpc>
                <a:spcPts val="2860"/>
              </a:lnSpc>
              <a:spcBef>
                <a:spcPts val="0"/>
              </a:spcBef>
              <a:spcAft>
                <a:spcPts val="0"/>
              </a:spcAft>
              <a:buClrTx/>
              <a:buSzTx/>
              <a:buFontTx/>
              <a:buNone/>
              <a:tabLst/>
              <a:defRPr/>
            </a:pPr>
            <a:fld id="{81D60167-4931-47E6-BA6A-407CBD079E47}" type="slidenum">
              <a:rPr kumimoji="0" sz="3200" b="0" i="0" u="none" strike="noStrike" kern="1200" cap="none" spc="0" normalizeH="0" baseline="0" noProof="0" dirty="0">
                <a:ln>
                  <a:noFill/>
                </a:ln>
                <a:solidFill>
                  <a:prstClr val="white"/>
                </a:solidFill>
                <a:effectLst/>
                <a:uLnTx/>
                <a:uFillTx/>
                <a:latin typeface="+mj-lt"/>
                <a:ea typeface="+mn-ea"/>
              </a:rPr>
              <a:pPr marL="25400" marR="0" lvl="0" indent="0" algn="l" defTabSz="914400" rtl="0" eaLnBrk="1" fontAlgn="auto" latinLnBrk="0" hangingPunct="1">
                <a:lnSpc>
                  <a:spcPts val="2860"/>
                </a:lnSpc>
                <a:spcBef>
                  <a:spcPts val="0"/>
                </a:spcBef>
                <a:spcAft>
                  <a:spcPts val="0"/>
                </a:spcAft>
                <a:buClrTx/>
                <a:buSzTx/>
                <a:buFontTx/>
                <a:buNone/>
                <a:tabLst/>
                <a:defRPr/>
              </a:pPr>
              <a:t>7</a:t>
            </a:fld>
            <a:endParaRPr kumimoji="0" sz="3200" b="0" i="0" u="none" strike="noStrike" kern="1200" cap="none" spc="0" normalizeH="0" baseline="0" noProof="0" dirty="0">
              <a:ln>
                <a:noFill/>
              </a:ln>
              <a:solidFill>
                <a:prstClr val="white"/>
              </a:solidFill>
              <a:effectLst/>
              <a:uLnTx/>
              <a:uFillTx/>
              <a:latin typeface="+mj-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228600"/>
            <a:ext cx="6167628" cy="677108"/>
          </a:xfrm>
          <a:prstGeom prst="rect">
            <a:avLst/>
          </a:prstGeom>
        </p:spPr>
        <p:txBody>
          <a:bodyPr vert="horz" wrap="square" lIns="0" tIns="0" rIns="0" bIns="0" rtlCol="0">
            <a:spAutoFit/>
          </a:bodyPr>
          <a:lstStyle/>
          <a:p>
            <a:pPr marL="12700">
              <a:lnSpc>
                <a:spcPct val="100000"/>
              </a:lnSpc>
            </a:pPr>
            <a:r>
              <a:rPr sz="4400" b="0" dirty="0">
                <a:latin typeface="+mj-lt"/>
              </a:rPr>
              <a:t>Capital </a:t>
            </a:r>
            <a:r>
              <a:rPr sz="4400" b="0" spc="-5" dirty="0">
                <a:latin typeface="+mj-lt"/>
              </a:rPr>
              <a:t>Budget</a:t>
            </a:r>
            <a:r>
              <a:rPr sz="4400" b="0" spc="-45" dirty="0">
                <a:latin typeface="+mj-lt"/>
              </a:rPr>
              <a:t> </a:t>
            </a:r>
            <a:r>
              <a:rPr sz="4400" b="0" spc="-10" dirty="0">
                <a:latin typeface="+mj-lt"/>
              </a:rPr>
              <a:t>Requests</a:t>
            </a:r>
          </a:p>
        </p:txBody>
      </p:sp>
      <p:sp>
        <p:nvSpPr>
          <p:cNvPr id="3" name="object 3"/>
          <p:cNvSpPr/>
          <p:nvPr/>
        </p:nvSpPr>
        <p:spPr>
          <a:xfrm>
            <a:off x="8534400" y="6248400"/>
            <a:ext cx="609600" cy="610108"/>
          </a:xfrm>
          <a:custGeom>
            <a:avLst/>
            <a:gdLst/>
            <a:ahLst/>
            <a:cxnLst/>
            <a:rect l="l" t="t" r="r" b="b"/>
            <a:pathLst>
              <a:path w="609600" h="462279">
                <a:moveTo>
                  <a:pt x="0" y="461772"/>
                </a:moveTo>
                <a:lnTo>
                  <a:pt x="609600" y="461772"/>
                </a:lnTo>
                <a:lnTo>
                  <a:pt x="609600" y="0"/>
                </a:lnTo>
                <a:lnTo>
                  <a:pt x="0" y="0"/>
                </a:lnTo>
                <a:lnTo>
                  <a:pt x="0" y="461772"/>
                </a:lnTo>
                <a:close/>
              </a:path>
            </a:pathLst>
          </a:custGeom>
          <a:solidFill>
            <a:srgbClr val="CC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object 4"/>
          <p:cNvGraphicFramePr>
            <a:graphicFrameLocks noGrp="1"/>
          </p:cNvGraphicFramePr>
          <p:nvPr>
            <p:extLst>
              <p:ext uri="{D42A27DB-BD31-4B8C-83A1-F6EECF244321}">
                <p14:modId xmlns:p14="http://schemas.microsoft.com/office/powerpoint/2010/main" val="1091506737"/>
              </p:ext>
            </p:extLst>
          </p:nvPr>
        </p:nvGraphicFramePr>
        <p:xfrm>
          <a:off x="146050" y="1441450"/>
          <a:ext cx="8839200" cy="3544041"/>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19800">
                  <a:extLst>
                    <a:ext uri="{9D8B030D-6E8A-4147-A177-3AD203B41FA5}">
                      <a16:colId xmlns:a16="http://schemas.microsoft.com/office/drawing/2014/main" val="20002"/>
                    </a:ext>
                  </a:extLst>
                </a:gridCol>
              </a:tblGrid>
              <a:tr h="526521">
                <a:tc>
                  <a:txBody>
                    <a:bodyPr/>
                    <a:lstStyle/>
                    <a:p>
                      <a:pPr marL="84455">
                        <a:lnSpc>
                          <a:spcPct val="100000"/>
                        </a:lnSpc>
                        <a:spcBef>
                          <a:spcPts val="270"/>
                        </a:spcBef>
                      </a:pPr>
                      <a:r>
                        <a:rPr sz="1600" b="1" spc="-10" dirty="0">
                          <a:solidFill>
                            <a:srgbClr val="FFFFFF"/>
                          </a:solidFill>
                          <a:latin typeface="+mn-lt"/>
                          <a:cs typeface="Cambria"/>
                        </a:rPr>
                        <a:t>Request</a:t>
                      </a:r>
                      <a:endParaRPr sz="1600" dirty="0">
                        <a:latin typeface="+mn-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270"/>
                        </a:spcBef>
                      </a:pPr>
                      <a:r>
                        <a:rPr sz="1600" b="1" spc="-10" dirty="0">
                          <a:solidFill>
                            <a:srgbClr val="FFFFFF"/>
                          </a:solidFill>
                          <a:latin typeface="+mn-lt"/>
                          <a:cs typeface="Cambria"/>
                        </a:rPr>
                        <a:t>Amount</a:t>
                      </a:r>
                      <a:endParaRPr sz="1600" dirty="0">
                        <a:latin typeface="+mn-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spcBef>
                          <a:spcPts val="270"/>
                        </a:spcBef>
                      </a:pPr>
                      <a:r>
                        <a:rPr sz="1600" b="1" spc="-10" dirty="0">
                          <a:solidFill>
                            <a:srgbClr val="FFFFFF"/>
                          </a:solidFill>
                          <a:latin typeface="+mn-lt"/>
                          <a:cs typeface="Cambria"/>
                        </a:rPr>
                        <a:t>Summary</a:t>
                      </a:r>
                      <a:endParaRPr sz="1600" dirty="0">
                        <a:latin typeface="+mn-lt"/>
                        <a:cs typeface="Cambria"/>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0"/>
                  </a:ext>
                </a:extLst>
              </a:tr>
              <a:tr h="3017520">
                <a:tc>
                  <a:txBody>
                    <a:bodyPr/>
                    <a:lstStyle/>
                    <a:p>
                      <a:pPr marL="84455" marR="128905">
                        <a:lnSpc>
                          <a:spcPct val="100000"/>
                        </a:lnSpc>
                        <a:spcBef>
                          <a:spcPts val="170"/>
                        </a:spcBef>
                      </a:pPr>
                      <a:r>
                        <a:rPr sz="1600" spc="-5" dirty="0">
                          <a:latin typeface="+mn-lt"/>
                          <a:cs typeface="Cambria"/>
                        </a:rPr>
                        <a:t>Priority #2 -  </a:t>
                      </a:r>
                      <a:r>
                        <a:rPr sz="1600" spc="5" dirty="0">
                          <a:latin typeface="+mn-lt"/>
                          <a:cs typeface="Cambria"/>
                        </a:rPr>
                        <a:t>E</a:t>
                      </a:r>
                      <a:r>
                        <a:rPr sz="1600" spc="-40" dirty="0">
                          <a:latin typeface="+mn-lt"/>
                          <a:cs typeface="Cambria"/>
                        </a:rPr>
                        <a:t>n</a:t>
                      </a:r>
                      <a:r>
                        <a:rPr sz="1600" dirty="0">
                          <a:latin typeface="+mn-lt"/>
                          <a:cs typeface="Cambria"/>
                        </a:rPr>
                        <a:t>vi</a:t>
                      </a:r>
                      <a:r>
                        <a:rPr sz="1600" spc="-25" dirty="0">
                          <a:latin typeface="+mn-lt"/>
                          <a:cs typeface="Cambria"/>
                        </a:rPr>
                        <a:t>r</a:t>
                      </a:r>
                      <a:r>
                        <a:rPr sz="1600" spc="5" dirty="0">
                          <a:latin typeface="+mn-lt"/>
                          <a:cs typeface="Cambria"/>
                        </a:rPr>
                        <a:t>o</a:t>
                      </a:r>
                      <a:r>
                        <a:rPr sz="1600" spc="-5" dirty="0">
                          <a:latin typeface="+mn-lt"/>
                          <a:cs typeface="Cambria"/>
                        </a:rPr>
                        <a:t>n</a:t>
                      </a:r>
                      <a:r>
                        <a:rPr sz="1600" dirty="0">
                          <a:latin typeface="+mn-lt"/>
                          <a:cs typeface="Cambria"/>
                        </a:rPr>
                        <a:t>me</a:t>
                      </a:r>
                      <a:r>
                        <a:rPr sz="1600" spc="-5" dirty="0">
                          <a:latin typeface="+mn-lt"/>
                          <a:cs typeface="Cambria"/>
                        </a:rPr>
                        <a:t>nt</a:t>
                      </a:r>
                      <a:r>
                        <a:rPr sz="1600" dirty="0">
                          <a:latin typeface="+mn-lt"/>
                          <a:cs typeface="Cambria"/>
                        </a:rPr>
                        <a:t>al  </a:t>
                      </a:r>
                      <a:r>
                        <a:rPr sz="1600" spc="-5" dirty="0">
                          <a:latin typeface="+mn-lt"/>
                          <a:cs typeface="Cambria"/>
                        </a:rPr>
                        <a:t>Sciences and  </a:t>
                      </a:r>
                      <a:r>
                        <a:rPr sz="1600" spc="-15" dirty="0">
                          <a:latin typeface="+mn-lt"/>
                          <a:cs typeface="Cambria"/>
                        </a:rPr>
                        <a:t>Forestry  </a:t>
                      </a:r>
                      <a:r>
                        <a:rPr sz="1600" spc="-10" dirty="0">
                          <a:latin typeface="+mn-lt"/>
                          <a:cs typeface="Cambria"/>
                        </a:rPr>
                        <a:t>Building</a:t>
                      </a:r>
                      <a:endParaRPr sz="1600" dirty="0">
                        <a:latin typeface="+mn-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a:lnSpc>
                          <a:spcPct val="100000"/>
                        </a:lnSpc>
                        <a:spcBef>
                          <a:spcPts val="170"/>
                        </a:spcBef>
                      </a:pPr>
                      <a:r>
                        <a:rPr sz="1600" spc="-5" dirty="0">
                          <a:latin typeface="+mn-lt"/>
                          <a:cs typeface="Cambria"/>
                        </a:rPr>
                        <a:t>$18,000,000</a:t>
                      </a:r>
                      <a:endParaRPr sz="1600" dirty="0">
                        <a:latin typeface="+mn-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marR="648335">
                        <a:lnSpc>
                          <a:spcPct val="100000"/>
                        </a:lnSpc>
                        <a:spcBef>
                          <a:spcPts val="170"/>
                        </a:spcBef>
                      </a:pPr>
                      <a:r>
                        <a:rPr sz="1600" spc="-20" dirty="0">
                          <a:latin typeface="+mn-lt"/>
                          <a:cs typeface="Cambria"/>
                        </a:rPr>
                        <a:t>Historically, </a:t>
                      </a:r>
                      <a:r>
                        <a:rPr sz="1600" spc="-10" dirty="0">
                          <a:latin typeface="+mn-lt"/>
                          <a:cs typeface="Cambria"/>
                        </a:rPr>
                        <a:t>FMU </a:t>
                      </a:r>
                      <a:r>
                        <a:rPr sz="1600" spc="-5" dirty="0">
                          <a:latin typeface="+mn-lt"/>
                          <a:cs typeface="Cambria"/>
                        </a:rPr>
                        <a:t>has </a:t>
                      </a:r>
                      <a:r>
                        <a:rPr sz="1600" spc="-15" dirty="0">
                          <a:latin typeface="+mn-lt"/>
                          <a:cs typeface="Cambria"/>
                        </a:rPr>
                        <a:t>offered </a:t>
                      </a:r>
                      <a:r>
                        <a:rPr sz="1600" spc="-5" dirty="0">
                          <a:latin typeface="+mn-lt"/>
                          <a:cs typeface="Cambria"/>
                        </a:rPr>
                        <a:t>a </a:t>
                      </a:r>
                      <a:r>
                        <a:rPr sz="1600" spc="-10" dirty="0">
                          <a:latin typeface="+mn-lt"/>
                          <a:cs typeface="Cambria"/>
                        </a:rPr>
                        <a:t>broad </a:t>
                      </a:r>
                      <a:r>
                        <a:rPr sz="1600" spc="-15" dirty="0">
                          <a:latin typeface="+mn-lt"/>
                          <a:cs typeface="Cambria"/>
                        </a:rPr>
                        <a:t>array </a:t>
                      </a:r>
                      <a:r>
                        <a:rPr sz="1600" spc="-5" dirty="0">
                          <a:latin typeface="+mn-lt"/>
                          <a:cs typeface="Cambria"/>
                        </a:rPr>
                        <a:t>of </a:t>
                      </a:r>
                      <a:r>
                        <a:rPr sz="1600" spc="-10" dirty="0">
                          <a:latin typeface="+mn-lt"/>
                          <a:cs typeface="Cambria"/>
                        </a:rPr>
                        <a:t>natural </a:t>
                      </a:r>
                      <a:r>
                        <a:rPr sz="1600" spc="-5" dirty="0">
                          <a:latin typeface="+mn-lt"/>
                          <a:cs typeface="Cambria"/>
                        </a:rPr>
                        <a:t>science  </a:t>
                      </a:r>
                      <a:r>
                        <a:rPr sz="1600" spc="-10" dirty="0">
                          <a:latin typeface="+mn-lt"/>
                          <a:cs typeface="Cambria"/>
                        </a:rPr>
                        <a:t>programs with </a:t>
                      </a:r>
                      <a:r>
                        <a:rPr sz="1600" spc="-5" dirty="0">
                          <a:latin typeface="+mn-lt"/>
                          <a:cs typeface="Cambria"/>
                        </a:rPr>
                        <a:t>a </a:t>
                      </a:r>
                      <a:r>
                        <a:rPr sz="1600" spc="-10" dirty="0">
                          <a:latin typeface="+mn-lt"/>
                          <a:cs typeface="Cambria"/>
                        </a:rPr>
                        <a:t>focus </a:t>
                      </a:r>
                      <a:r>
                        <a:rPr sz="1600" spc="-5" dirty="0">
                          <a:latin typeface="+mn-lt"/>
                          <a:cs typeface="Cambria"/>
                        </a:rPr>
                        <a:t>on </a:t>
                      </a:r>
                      <a:r>
                        <a:rPr sz="1600" spc="-10" dirty="0">
                          <a:latin typeface="+mn-lt"/>
                          <a:cs typeface="Cambria"/>
                        </a:rPr>
                        <a:t>the </a:t>
                      </a:r>
                      <a:r>
                        <a:rPr sz="1600" spc="-5" dirty="0">
                          <a:latin typeface="+mn-lt"/>
                          <a:cs typeface="Cambria"/>
                        </a:rPr>
                        <a:t>biological and </a:t>
                      </a:r>
                      <a:r>
                        <a:rPr sz="1600" spc="-10" dirty="0">
                          <a:latin typeface="+mn-lt"/>
                          <a:cs typeface="Cambria"/>
                        </a:rPr>
                        <a:t>environmental  </a:t>
                      </a:r>
                      <a:r>
                        <a:rPr sz="1600" spc="-5" dirty="0">
                          <a:latin typeface="+mn-lt"/>
                          <a:cs typeface="Cambria"/>
                        </a:rPr>
                        <a:t>sciences, </a:t>
                      </a:r>
                      <a:r>
                        <a:rPr sz="1600" spc="-10" dirty="0">
                          <a:latin typeface="+mn-lt"/>
                          <a:cs typeface="Cambria"/>
                        </a:rPr>
                        <a:t>predominately </a:t>
                      </a:r>
                      <a:r>
                        <a:rPr sz="1600" spc="-5" dirty="0">
                          <a:latin typeface="+mn-lt"/>
                          <a:cs typeface="Cambria"/>
                        </a:rPr>
                        <a:t>in </a:t>
                      </a:r>
                      <a:r>
                        <a:rPr sz="1600" spc="-10" dirty="0">
                          <a:latin typeface="+mn-lt"/>
                          <a:cs typeface="Cambria"/>
                        </a:rPr>
                        <a:t>response to </a:t>
                      </a:r>
                      <a:r>
                        <a:rPr sz="1600" spc="-15" dirty="0">
                          <a:latin typeface="+mn-lt"/>
                          <a:cs typeface="Cambria"/>
                        </a:rPr>
                        <a:t>workforce</a:t>
                      </a:r>
                      <a:r>
                        <a:rPr sz="1600" spc="60" dirty="0">
                          <a:latin typeface="+mn-lt"/>
                          <a:cs typeface="Cambria"/>
                        </a:rPr>
                        <a:t> </a:t>
                      </a:r>
                      <a:r>
                        <a:rPr sz="1600" spc="-5" dirty="0">
                          <a:latin typeface="+mn-lt"/>
                          <a:cs typeface="Cambria"/>
                        </a:rPr>
                        <a:t>demands.</a:t>
                      </a:r>
                      <a:endParaRPr sz="1600" dirty="0">
                        <a:latin typeface="+mn-lt"/>
                        <a:cs typeface="Cambria"/>
                      </a:endParaRPr>
                    </a:p>
                    <a:p>
                      <a:pPr>
                        <a:lnSpc>
                          <a:spcPct val="100000"/>
                        </a:lnSpc>
                        <a:spcBef>
                          <a:spcPts val="20"/>
                        </a:spcBef>
                      </a:pPr>
                      <a:endParaRPr sz="1650" dirty="0">
                        <a:latin typeface="+mn-lt"/>
                        <a:cs typeface="Times New Roman"/>
                      </a:endParaRPr>
                    </a:p>
                    <a:p>
                      <a:pPr marL="85090" marR="172720">
                        <a:lnSpc>
                          <a:spcPct val="100000"/>
                        </a:lnSpc>
                      </a:pPr>
                      <a:r>
                        <a:rPr sz="1600" spc="-5" dirty="0">
                          <a:latin typeface="+mn-lt"/>
                          <a:cs typeface="Cambria"/>
                        </a:rPr>
                        <a:t>The </a:t>
                      </a:r>
                      <a:r>
                        <a:rPr sz="1600" spc="-10" dirty="0">
                          <a:latin typeface="+mn-lt"/>
                          <a:cs typeface="Cambria"/>
                        </a:rPr>
                        <a:t>facility </a:t>
                      </a:r>
                      <a:r>
                        <a:rPr sz="1600" spc="-15" dirty="0">
                          <a:latin typeface="+mn-lt"/>
                          <a:cs typeface="Cambria"/>
                        </a:rPr>
                        <a:t>would </a:t>
                      </a:r>
                      <a:r>
                        <a:rPr sz="1600" spc="-5" dirty="0">
                          <a:latin typeface="+mn-lt"/>
                          <a:cs typeface="Cambria"/>
                        </a:rPr>
                        <a:t>be located </a:t>
                      </a:r>
                      <a:r>
                        <a:rPr sz="1600" dirty="0">
                          <a:latin typeface="+mn-lt"/>
                          <a:cs typeface="Cambria"/>
                        </a:rPr>
                        <a:t>on </a:t>
                      </a:r>
                      <a:r>
                        <a:rPr sz="1600" spc="-5" dirty="0">
                          <a:latin typeface="+mn-lt"/>
                          <a:cs typeface="Cambria"/>
                        </a:rPr>
                        <a:t>land </a:t>
                      </a:r>
                      <a:r>
                        <a:rPr sz="1600" spc="-10" dirty="0">
                          <a:latin typeface="+mn-lt"/>
                          <a:cs typeface="Cambria"/>
                        </a:rPr>
                        <a:t>contributed </a:t>
                      </a:r>
                      <a:r>
                        <a:rPr sz="1600" spc="-15" dirty="0">
                          <a:latin typeface="+mn-lt"/>
                          <a:cs typeface="Cambria"/>
                        </a:rPr>
                        <a:t>by </a:t>
                      </a:r>
                      <a:r>
                        <a:rPr sz="1600" spc="-10" dirty="0">
                          <a:latin typeface="+mn-lt"/>
                          <a:cs typeface="Cambria"/>
                        </a:rPr>
                        <a:t>the FMU  </a:t>
                      </a:r>
                      <a:r>
                        <a:rPr sz="1600" spc="-5" dirty="0">
                          <a:latin typeface="+mn-lt"/>
                          <a:cs typeface="Cambria"/>
                        </a:rPr>
                        <a:t>Education </a:t>
                      </a:r>
                      <a:r>
                        <a:rPr sz="1600" spc="-15" dirty="0">
                          <a:latin typeface="+mn-lt"/>
                          <a:cs typeface="Cambria"/>
                        </a:rPr>
                        <a:t>Foundation directly </a:t>
                      </a:r>
                      <a:r>
                        <a:rPr sz="1600" spc="-10" dirty="0">
                          <a:latin typeface="+mn-lt"/>
                          <a:cs typeface="Cambria"/>
                        </a:rPr>
                        <a:t>across from the </a:t>
                      </a:r>
                      <a:r>
                        <a:rPr sz="1600" spc="-5" dirty="0">
                          <a:latin typeface="+mn-lt"/>
                          <a:cs typeface="Cambria"/>
                        </a:rPr>
                        <a:t>main campus and  adjacent </a:t>
                      </a:r>
                      <a:r>
                        <a:rPr sz="1600" spc="-10" dirty="0">
                          <a:latin typeface="+mn-lt"/>
                          <a:cs typeface="Cambria"/>
                        </a:rPr>
                        <a:t>to the </a:t>
                      </a:r>
                      <a:r>
                        <a:rPr sz="1600" spc="-5" dirty="0">
                          <a:latin typeface="+mn-lt"/>
                          <a:cs typeface="Cambria"/>
                        </a:rPr>
                        <a:t>Department of </a:t>
                      </a:r>
                      <a:r>
                        <a:rPr sz="1600" spc="-10" dirty="0">
                          <a:latin typeface="+mn-lt"/>
                          <a:cs typeface="Cambria"/>
                        </a:rPr>
                        <a:t>Natural Resources Pee </a:t>
                      </a:r>
                      <a:r>
                        <a:rPr sz="1600" spc="-5" dirty="0">
                          <a:latin typeface="+mn-lt"/>
                          <a:cs typeface="Cambria"/>
                        </a:rPr>
                        <a:t>Dee Regional  Office. It </a:t>
                      </a:r>
                      <a:r>
                        <a:rPr sz="1600" spc="-10" dirty="0">
                          <a:latin typeface="+mn-lt"/>
                          <a:cs typeface="Cambria"/>
                        </a:rPr>
                        <a:t>will </a:t>
                      </a:r>
                      <a:r>
                        <a:rPr sz="1600" spc="-5" dirty="0">
                          <a:latin typeface="+mn-lt"/>
                          <a:cs typeface="Cambria"/>
                        </a:rPr>
                        <a:t>accommodate </a:t>
                      </a:r>
                      <a:r>
                        <a:rPr sz="1600" spc="-10" dirty="0">
                          <a:latin typeface="+mn-lt"/>
                          <a:cs typeface="Cambria"/>
                        </a:rPr>
                        <a:t>programs </a:t>
                      </a:r>
                      <a:r>
                        <a:rPr sz="1600" spc="-5" dirty="0">
                          <a:latin typeface="+mn-lt"/>
                          <a:cs typeface="Cambria"/>
                        </a:rPr>
                        <a:t>in </a:t>
                      </a:r>
                      <a:r>
                        <a:rPr sz="1600" spc="-10" dirty="0">
                          <a:latin typeface="+mn-lt"/>
                          <a:cs typeface="Cambria"/>
                        </a:rPr>
                        <a:t>environmental </a:t>
                      </a:r>
                      <a:r>
                        <a:rPr sz="1600" spc="-5" dirty="0">
                          <a:latin typeface="+mn-lt"/>
                          <a:cs typeface="Cambria"/>
                        </a:rPr>
                        <a:t>sciences  and </a:t>
                      </a:r>
                      <a:r>
                        <a:rPr sz="1600" spc="-25" dirty="0">
                          <a:latin typeface="+mn-lt"/>
                          <a:cs typeface="Cambria"/>
                        </a:rPr>
                        <a:t>forestry, </a:t>
                      </a:r>
                      <a:r>
                        <a:rPr sz="1600" spc="-5" dirty="0">
                          <a:latin typeface="+mn-lt"/>
                          <a:cs typeface="Cambria"/>
                        </a:rPr>
                        <a:t>not </a:t>
                      </a:r>
                      <a:r>
                        <a:rPr sz="1600" spc="-10" dirty="0">
                          <a:latin typeface="+mn-lt"/>
                          <a:cs typeface="Cambria"/>
                        </a:rPr>
                        <a:t>offered </a:t>
                      </a:r>
                      <a:r>
                        <a:rPr sz="1600" spc="-15" dirty="0">
                          <a:latin typeface="+mn-lt"/>
                          <a:cs typeface="Cambria"/>
                        </a:rPr>
                        <a:t>by </a:t>
                      </a:r>
                      <a:r>
                        <a:rPr sz="1600" spc="-20" dirty="0">
                          <a:latin typeface="+mn-lt"/>
                          <a:cs typeface="Cambria"/>
                        </a:rPr>
                        <a:t>any </a:t>
                      </a:r>
                      <a:r>
                        <a:rPr sz="1600" spc="-5" dirty="0">
                          <a:latin typeface="+mn-lt"/>
                          <a:cs typeface="Cambria"/>
                        </a:rPr>
                        <a:t>other </a:t>
                      </a:r>
                      <a:r>
                        <a:rPr sz="1600" spc="-10" dirty="0">
                          <a:latin typeface="+mn-lt"/>
                          <a:cs typeface="Cambria"/>
                        </a:rPr>
                        <a:t>higher </a:t>
                      </a:r>
                      <a:r>
                        <a:rPr sz="1600" spc="-5" dirty="0">
                          <a:latin typeface="+mn-lt"/>
                          <a:cs typeface="Cambria"/>
                        </a:rPr>
                        <a:t>education institution  in our </a:t>
                      </a:r>
                      <a:r>
                        <a:rPr sz="1600" spc="-10" dirty="0">
                          <a:latin typeface="+mn-lt"/>
                          <a:cs typeface="Cambria"/>
                        </a:rPr>
                        <a:t>region </a:t>
                      </a:r>
                      <a:r>
                        <a:rPr sz="1600" spc="-5" dirty="0">
                          <a:latin typeface="+mn-lt"/>
                          <a:cs typeface="Cambria"/>
                        </a:rPr>
                        <a:t>of </a:t>
                      </a:r>
                      <a:r>
                        <a:rPr sz="1600" spc="-10" dirty="0">
                          <a:latin typeface="+mn-lt"/>
                          <a:cs typeface="Cambria"/>
                        </a:rPr>
                        <a:t>the state. </a:t>
                      </a:r>
                      <a:r>
                        <a:rPr sz="1600" spc="-5" dirty="0">
                          <a:latin typeface="+mn-lt"/>
                          <a:cs typeface="Cambria"/>
                        </a:rPr>
                        <a:t>Its </a:t>
                      </a:r>
                      <a:r>
                        <a:rPr sz="1600" spc="-10" dirty="0">
                          <a:latin typeface="+mn-lt"/>
                          <a:cs typeface="Cambria"/>
                        </a:rPr>
                        <a:t>proximity to </a:t>
                      </a:r>
                      <a:r>
                        <a:rPr sz="1600" spc="-5" dirty="0">
                          <a:latin typeface="+mn-lt"/>
                          <a:cs typeface="Cambria"/>
                        </a:rPr>
                        <a:t>DNR </a:t>
                      </a:r>
                      <a:r>
                        <a:rPr sz="1600" spc="-10" dirty="0">
                          <a:latin typeface="+mn-lt"/>
                          <a:cs typeface="Cambria"/>
                        </a:rPr>
                        <a:t>will allow us to  expand </a:t>
                      </a:r>
                      <a:r>
                        <a:rPr sz="1600" spc="-15" dirty="0">
                          <a:latin typeface="+mn-lt"/>
                          <a:cs typeface="Cambria"/>
                        </a:rPr>
                        <a:t>many </a:t>
                      </a:r>
                      <a:r>
                        <a:rPr sz="1600" dirty="0">
                          <a:latin typeface="+mn-lt"/>
                          <a:cs typeface="Cambria"/>
                        </a:rPr>
                        <a:t>of </a:t>
                      </a:r>
                      <a:r>
                        <a:rPr sz="1600" spc="-10" dirty="0">
                          <a:latin typeface="+mn-lt"/>
                          <a:cs typeface="Cambria"/>
                        </a:rPr>
                        <a:t>the </a:t>
                      </a:r>
                      <a:r>
                        <a:rPr sz="1600" spc="-15" dirty="0">
                          <a:latin typeface="+mn-lt"/>
                          <a:cs typeface="Cambria"/>
                        </a:rPr>
                        <a:t>cooperative </a:t>
                      </a:r>
                      <a:r>
                        <a:rPr sz="1600" spc="-10" dirty="0">
                          <a:latin typeface="+mn-lt"/>
                          <a:cs typeface="Cambria"/>
                        </a:rPr>
                        <a:t>programs </a:t>
                      </a:r>
                      <a:r>
                        <a:rPr sz="1600" spc="-15" dirty="0">
                          <a:latin typeface="+mn-lt"/>
                          <a:cs typeface="Cambria"/>
                        </a:rPr>
                        <a:t>currently </a:t>
                      </a:r>
                      <a:r>
                        <a:rPr sz="1600" spc="-10" dirty="0">
                          <a:latin typeface="+mn-lt"/>
                          <a:cs typeface="Cambria"/>
                        </a:rPr>
                        <a:t>existing  between the </a:t>
                      </a:r>
                      <a:r>
                        <a:rPr sz="1600" spc="-15" dirty="0">
                          <a:latin typeface="+mn-lt"/>
                          <a:cs typeface="Cambria"/>
                        </a:rPr>
                        <a:t>two</a:t>
                      </a:r>
                      <a:r>
                        <a:rPr sz="1600" spc="-50" dirty="0">
                          <a:latin typeface="+mn-lt"/>
                          <a:cs typeface="Cambria"/>
                        </a:rPr>
                        <a:t> </a:t>
                      </a:r>
                      <a:r>
                        <a:rPr sz="1600" spc="-5" dirty="0">
                          <a:latin typeface="+mn-lt"/>
                          <a:cs typeface="Cambria"/>
                        </a:rPr>
                        <a:t>entities.</a:t>
                      </a:r>
                      <a:endParaRPr sz="1600" dirty="0">
                        <a:latin typeface="+mn-lt"/>
                        <a:cs typeface="Cambria"/>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1"/>
                  </a:ext>
                </a:extLst>
              </a:tr>
            </a:tbl>
          </a:graphicData>
        </a:graphic>
      </p:graphicFrame>
      <p:sp>
        <p:nvSpPr>
          <p:cNvPr id="5" name="object 5"/>
          <p:cNvSpPr txBox="1">
            <a:spLocks noGrp="1"/>
          </p:cNvSpPr>
          <p:nvPr>
            <p:ph type="sldNum" sz="quarter" idx="7"/>
          </p:nvPr>
        </p:nvSpPr>
        <p:spPr>
          <a:xfrm>
            <a:off x="8722994" y="6436913"/>
            <a:ext cx="231775" cy="387286"/>
          </a:xfrm>
          <a:prstGeom prst="rect">
            <a:avLst/>
          </a:prstGeom>
        </p:spPr>
        <p:txBody>
          <a:bodyPr vert="horz" wrap="square" lIns="0" tIns="0" rIns="0" bIns="0" rtlCol="0">
            <a:spAutoFit/>
          </a:bodyPr>
          <a:lstStyle/>
          <a:p>
            <a:pPr marL="25400" marR="0" lvl="0" indent="0" algn="l" defTabSz="914400" rtl="0" eaLnBrk="1" fontAlgn="auto" latinLnBrk="0" hangingPunct="1">
              <a:lnSpc>
                <a:spcPts val="2860"/>
              </a:lnSpc>
              <a:spcBef>
                <a:spcPts val="0"/>
              </a:spcBef>
              <a:spcAft>
                <a:spcPts val="0"/>
              </a:spcAft>
              <a:buClrTx/>
              <a:buSzTx/>
              <a:buFontTx/>
              <a:buNone/>
              <a:tabLst/>
              <a:defRPr/>
            </a:pPr>
            <a:fld id="{81D60167-4931-47E6-BA6A-407CBD079E47}" type="slidenum">
              <a:rPr kumimoji="0" sz="3200" b="0" i="0" u="none" strike="noStrike" kern="1200" cap="none" spc="0" normalizeH="0" baseline="0" noProof="0" dirty="0">
                <a:ln>
                  <a:noFill/>
                </a:ln>
                <a:solidFill>
                  <a:prstClr val="white"/>
                </a:solidFill>
                <a:effectLst/>
                <a:uLnTx/>
                <a:uFillTx/>
                <a:latin typeface="+mj-lt"/>
                <a:ea typeface="+mn-ea"/>
              </a:rPr>
              <a:pPr marL="25400" marR="0" lvl="0" indent="0" algn="l" defTabSz="914400" rtl="0" eaLnBrk="1" fontAlgn="auto" latinLnBrk="0" hangingPunct="1">
                <a:lnSpc>
                  <a:spcPts val="2860"/>
                </a:lnSpc>
                <a:spcBef>
                  <a:spcPts val="0"/>
                </a:spcBef>
                <a:spcAft>
                  <a:spcPts val="0"/>
                </a:spcAft>
                <a:buClrTx/>
                <a:buSzTx/>
                <a:buFontTx/>
                <a:buNone/>
                <a:tabLst/>
                <a:defRPr/>
              </a:pPr>
              <a:t>8</a:t>
            </a:fld>
            <a:endParaRPr kumimoji="0" sz="3200" b="0" i="0" u="none" strike="noStrike" kern="1200" cap="none" spc="0" normalizeH="0" baseline="0" noProof="0" dirty="0">
              <a:ln>
                <a:noFill/>
              </a:ln>
              <a:solidFill>
                <a:prstClr val="white"/>
              </a:solidFill>
              <a:effectLst/>
              <a:uLnTx/>
              <a:uFillTx/>
              <a:latin typeface="+mj-lt"/>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6" name="TextBox 2">
            <a:extLst>
              <a:ext uri="{FF2B5EF4-FFF2-40B4-BE49-F238E27FC236}">
                <a16:creationId xmlns:a16="http://schemas.microsoft.com/office/drawing/2014/main" id="{05585F4F-993C-463A-9B61-20C66101910A}"/>
              </a:ext>
            </a:extLst>
          </p:cNvPr>
          <p:cNvSpPr txBox="1">
            <a:spLocks noChangeArrowheads="1"/>
          </p:cNvSpPr>
          <p:nvPr/>
        </p:nvSpPr>
        <p:spPr bwMode="auto">
          <a:xfrm>
            <a:off x="168275" y="6135688"/>
            <a:ext cx="8534400" cy="2762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200" b="1" dirty="0">
                <a:latin typeface="+mn-lt"/>
              </a:rPr>
              <a:t>Proviso 11.14 Compliance:  </a:t>
            </a:r>
            <a:r>
              <a:rPr lang="en-US" altLang="en-US" sz="1200" dirty="0">
                <a:latin typeface="+mn-lt"/>
              </a:rPr>
              <a:t>FMU has made no request that meet the requirements of this proviso.</a:t>
            </a:r>
          </a:p>
        </p:txBody>
      </p:sp>
      <p:sp>
        <p:nvSpPr>
          <p:cNvPr id="21507" name="Title 1">
            <a:extLst>
              <a:ext uri="{FF2B5EF4-FFF2-40B4-BE49-F238E27FC236}">
                <a16:creationId xmlns:a16="http://schemas.microsoft.com/office/drawing/2014/main" id="{3FCF519C-C22E-4227-A2A6-C8F18DDC892C}"/>
              </a:ext>
            </a:extLst>
          </p:cNvPr>
          <p:cNvSpPr>
            <a:spLocks noGrp="1"/>
          </p:cNvSpPr>
          <p:nvPr>
            <p:ph type="title"/>
          </p:nvPr>
        </p:nvSpPr>
        <p:spPr>
          <a:xfrm>
            <a:off x="457200" y="76200"/>
            <a:ext cx="8229600" cy="1143000"/>
          </a:xfrm>
        </p:spPr>
        <p:txBody>
          <a:bodyPr/>
          <a:lstStyle/>
          <a:p>
            <a:r>
              <a:rPr lang="en-US" altLang="en-US" dirty="0">
                <a:solidFill>
                  <a:schemeClr val="bg1"/>
                </a:solidFill>
              </a:rPr>
              <a:t>FTE Request</a:t>
            </a:r>
          </a:p>
        </p:txBody>
      </p:sp>
      <p:sp>
        <p:nvSpPr>
          <p:cNvPr id="21508" name="TextBox 6">
            <a:extLst>
              <a:ext uri="{FF2B5EF4-FFF2-40B4-BE49-F238E27FC236}">
                <a16:creationId xmlns:a16="http://schemas.microsoft.com/office/drawing/2014/main" id="{E021A097-4615-4D46-83FA-FEF3025CFE07}"/>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9</a:t>
            </a:r>
          </a:p>
        </p:txBody>
      </p:sp>
      <p:graphicFrame>
        <p:nvGraphicFramePr>
          <p:cNvPr id="7" name="Table 6">
            <a:extLst>
              <a:ext uri="{FF2B5EF4-FFF2-40B4-BE49-F238E27FC236}">
                <a16:creationId xmlns:a16="http://schemas.microsoft.com/office/drawing/2014/main" id="{1375E95F-8DEB-4BEC-9C1E-1CC6BD579F35}"/>
              </a:ext>
            </a:extLst>
          </p:cNvPr>
          <p:cNvGraphicFramePr>
            <a:graphicFrameLocks noGrp="1"/>
          </p:cNvGraphicFramePr>
          <p:nvPr>
            <p:extLst>
              <p:ext uri="{D42A27DB-BD31-4B8C-83A1-F6EECF244321}">
                <p14:modId xmlns:p14="http://schemas.microsoft.com/office/powerpoint/2010/main" val="3854019319"/>
              </p:ext>
            </p:extLst>
          </p:nvPr>
        </p:nvGraphicFramePr>
        <p:xfrm>
          <a:off x="190500" y="1403350"/>
          <a:ext cx="8762999" cy="1950476"/>
        </p:xfrm>
        <a:graphic>
          <a:graphicData uri="http://schemas.openxmlformats.org/drawingml/2006/table">
            <a:tbl>
              <a:tblPr firstRow="1" bandRow="1">
                <a:tableStyleId>{5C22544A-7EE6-4342-B048-85BDC9FD1C3A}</a:tableStyleId>
              </a:tblPr>
              <a:tblGrid>
                <a:gridCol w="2255305">
                  <a:extLst>
                    <a:ext uri="{9D8B030D-6E8A-4147-A177-3AD203B41FA5}">
                      <a16:colId xmlns:a16="http://schemas.microsoft.com/office/drawing/2014/main" val="20000"/>
                    </a:ext>
                  </a:extLst>
                </a:gridCol>
                <a:gridCol w="1335052">
                  <a:extLst>
                    <a:ext uri="{9D8B030D-6E8A-4147-A177-3AD203B41FA5}">
                      <a16:colId xmlns:a16="http://schemas.microsoft.com/office/drawing/2014/main" val="20001"/>
                    </a:ext>
                  </a:extLst>
                </a:gridCol>
                <a:gridCol w="1471031">
                  <a:extLst>
                    <a:ext uri="{9D8B030D-6E8A-4147-A177-3AD203B41FA5}">
                      <a16:colId xmlns:a16="http://schemas.microsoft.com/office/drawing/2014/main" val="20002"/>
                    </a:ext>
                  </a:extLst>
                </a:gridCol>
                <a:gridCol w="3701611">
                  <a:extLst>
                    <a:ext uri="{9D8B030D-6E8A-4147-A177-3AD203B41FA5}">
                      <a16:colId xmlns:a16="http://schemas.microsoft.com/office/drawing/2014/main" val="20003"/>
                    </a:ext>
                  </a:extLst>
                </a:gridCol>
              </a:tblGrid>
              <a:tr h="639958">
                <a:tc>
                  <a:txBody>
                    <a:bodyPr/>
                    <a:lstStyle/>
                    <a:p>
                      <a:r>
                        <a:rPr lang="en-US" sz="1800" dirty="0">
                          <a:latin typeface="+mn-lt"/>
                        </a:rPr>
                        <a:t>Request</a:t>
                      </a:r>
                    </a:p>
                  </a:txBody>
                  <a:tcPr marT="45659" marB="45659"/>
                </a:tc>
                <a:tc>
                  <a:txBody>
                    <a:bodyPr/>
                    <a:lstStyle/>
                    <a:p>
                      <a:r>
                        <a:rPr lang="en-US" sz="1800" dirty="0">
                          <a:latin typeface="+mn-lt"/>
                        </a:rPr>
                        <a:t>FTEs Needed</a:t>
                      </a:r>
                    </a:p>
                  </a:txBody>
                  <a:tcPr marT="45659" marB="45659"/>
                </a:tc>
                <a:tc>
                  <a:txBody>
                    <a:bodyPr/>
                    <a:lstStyle/>
                    <a:p>
                      <a:r>
                        <a:rPr lang="en-US" sz="1800" dirty="0">
                          <a:latin typeface="+mn-lt"/>
                        </a:rPr>
                        <a:t>Revenue Source</a:t>
                      </a:r>
                    </a:p>
                  </a:txBody>
                  <a:tcPr marT="45659" marB="45659"/>
                </a:tc>
                <a:tc>
                  <a:txBody>
                    <a:bodyPr/>
                    <a:lstStyle/>
                    <a:p>
                      <a:r>
                        <a:rPr lang="en-US" sz="1800" dirty="0">
                          <a:latin typeface="+mn-lt"/>
                        </a:rPr>
                        <a:t>Description</a:t>
                      </a:r>
                    </a:p>
                  </a:txBody>
                  <a:tcPr marT="45659" marB="45659"/>
                </a:tc>
                <a:extLst>
                  <a:ext uri="{0D108BD9-81ED-4DB2-BD59-A6C34878D82A}">
                    <a16:rowId xmlns:a16="http://schemas.microsoft.com/office/drawing/2014/main" val="10000"/>
                  </a:ext>
                </a:extLst>
              </a:tr>
              <a:tr h="898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5" dirty="0">
                          <a:latin typeface="Cambria"/>
                          <a:cs typeface="Cambria"/>
                        </a:rPr>
                        <a:t>Priority #3  </a:t>
                      </a:r>
                      <a:r>
                        <a:rPr lang="en-US" sz="1600" spc="-10" dirty="0">
                          <a:latin typeface="Cambria"/>
                          <a:cs typeface="Cambria"/>
                        </a:rPr>
                        <a:t>Environmental  </a:t>
                      </a:r>
                      <a:r>
                        <a:rPr lang="en-US" sz="1600" spc="-5" dirty="0">
                          <a:latin typeface="Cambria"/>
                          <a:cs typeface="Cambria"/>
                        </a:rPr>
                        <a:t>Sciences and  </a:t>
                      </a:r>
                      <a:r>
                        <a:rPr lang="en-US" sz="1600" spc="-15" dirty="0">
                          <a:latin typeface="Cambria"/>
                          <a:cs typeface="Cambria"/>
                        </a:rPr>
                        <a:t>Forestry</a:t>
                      </a:r>
                      <a:r>
                        <a:rPr lang="en-US" sz="1600" spc="-70" dirty="0">
                          <a:latin typeface="Cambria"/>
                          <a:cs typeface="Cambria"/>
                        </a:rPr>
                        <a:t> </a:t>
                      </a:r>
                      <a:r>
                        <a:rPr lang="en-US" sz="1600" spc="-10" dirty="0">
                          <a:latin typeface="Cambria"/>
                          <a:cs typeface="Cambria"/>
                        </a:rPr>
                        <a:t>Program  Support</a:t>
                      </a:r>
                      <a:endParaRPr lang="en-US" sz="1600" dirty="0">
                        <a:latin typeface="Cambria"/>
                        <a:cs typeface="Cambria"/>
                      </a:endParaRPr>
                    </a:p>
                    <a:p>
                      <a:endParaRPr lang="en-US" sz="1600" dirty="0">
                        <a:latin typeface="+mn-lt"/>
                      </a:endParaRPr>
                    </a:p>
                  </a:txBody>
                  <a:tcPr marT="45659" marB="45659"/>
                </a:tc>
                <a:tc>
                  <a:txBody>
                    <a:bodyPr/>
                    <a:lstStyle/>
                    <a:p>
                      <a:r>
                        <a:rPr lang="en-US" sz="1600" dirty="0">
                          <a:latin typeface="+mn-lt"/>
                        </a:rPr>
                        <a:t>4 FTEs</a:t>
                      </a:r>
                    </a:p>
                  </a:txBody>
                  <a:tcPr marT="45659" marB="45659"/>
                </a:tc>
                <a:tc>
                  <a:txBody>
                    <a:bodyPr/>
                    <a:lstStyle/>
                    <a:p>
                      <a:r>
                        <a:rPr lang="en-US" sz="1600" dirty="0">
                          <a:latin typeface="+mn-lt"/>
                        </a:rPr>
                        <a:t>Recurring</a:t>
                      </a:r>
                    </a:p>
                    <a:p>
                      <a:r>
                        <a:rPr lang="en-US" sz="1600" dirty="0">
                          <a:latin typeface="+mn-lt"/>
                        </a:rPr>
                        <a:t>Appropriation Request</a:t>
                      </a:r>
                    </a:p>
                  </a:txBody>
                  <a:tcPr marT="45659" marB="45659"/>
                </a:tc>
                <a:tc>
                  <a:txBody>
                    <a:bodyPr/>
                    <a:lstStyle/>
                    <a:p>
                      <a:r>
                        <a:rPr lang="en-US" sz="1600" dirty="0">
                          <a:latin typeface="+mn-lt"/>
                        </a:rPr>
                        <a:t>FTEs</a:t>
                      </a:r>
                      <a:r>
                        <a:rPr lang="en-US" sz="1600" baseline="0" dirty="0">
                          <a:latin typeface="+mn-lt"/>
                        </a:rPr>
                        <a:t> will be for 1 faculty program director and 3 instructional faculty.</a:t>
                      </a:r>
                      <a:endParaRPr lang="en-US" sz="1600" dirty="0">
                        <a:latin typeface="+mn-lt"/>
                      </a:endParaRPr>
                    </a:p>
                  </a:txBody>
                  <a:tcPr marT="45659" marB="45659"/>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FB822D0519A74E8AC85E50A42D2C3D" ma:contentTypeVersion="10" ma:contentTypeDescription="Create a new document." ma:contentTypeScope="" ma:versionID="02e4aa556ee6d522322025b59fbda42c">
  <xsd:schema xmlns:xsd="http://www.w3.org/2001/XMLSchema" xmlns:xs="http://www.w3.org/2001/XMLSchema" xmlns:p="http://schemas.microsoft.com/office/2006/metadata/properties" xmlns:ns3="14f85e42-bee9-434a-9348-df02305ca537" targetNamespace="http://schemas.microsoft.com/office/2006/metadata/properties" ma:root="true" ma:fieldsID="86a3f15ee22be24b03c42e638749fbb9" ns3:_="">
    <xsd:import namespace="14f85e42-bee9-434a-9348-df02305ca53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85e42-bee9-434a-9348-df02305ca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22C137-E7BD-4AB9-AECA-44AE05811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85e42-bee9-434a-9348-df02305ca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3F3620-E372-4663-8886-A9DC79D601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H180 - FMU - October 20 2014 Governor Executive Budget Meeting</Template>
  <TotalTime>28906</TotalTime>
  <Words>2388</Words>
  <Application>Microsoft Office PowerPoint</Application>
  <PresentationFormat>On-screen Show (4:3)</PresentationFormat>
  <Paragraphs>598</Paragraphs>
  <Slides>25</Slides>
  <Notes>19</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37" baseType="lpstr">
      <vt:lpstr>Arial</vt:lpstr>
      <vt:lpstr>Calibri</vt:lpstr>
      <vt:lpstr>Cambria</vt:lpstr>
      <vt:lpstr>Times New Roman</vt:lpstr>
      <vt:lpstr>Wingdings</vt:lpstr>
      <vt:lpstr>1_Office Theme</vt:lpstr>
      <vt:lpstr>Office Theme</vt:lpstr>
      <vt:lpstr>4_Office Theme</vt:lpstr>
      <vt:lpstr>5_Office Theme</vt:lpstr>
      <vt:lpstr>2_Office Theme</vt:lpstr>
      <vt:lpstr>3_Office Theme</vt:lpstr>
      <vt:lpstr>Chart</vt:lpstr>
      <vt:lpstr>FRANCIS  MARION  UNIVERSITY</vt:lpstr>
      <vt:lpstr>COVID-19 Expenditures</vt:lpstr>
      <vt:lpstr>Appropriations History (3 Yrs.)</vt:lpstr>
      <vt:lpstr>Current Revenue FY21-22</vt:lpstr>
      <vt:lpstr>Current Expenditure Budget FY21-22</vt:lpstr>
      <vt:lpstr>Recurring Budget Requests</vt:lpstr>
      <vt:lpstr>Non-Recurring Budget Requests</vt:lpstr>
      <vt:lpstr>Capital Budget Requests</vt:lpstr>
      <vt:lpstr>FTE Request</vt:lpstr>
      <vt:lpstr>Provisos</vt:lpstr>
      <vt:lpstr>PowerPoint Presentation</vt:lpstr>
      <vt:lpstr>Student Enrollment</vt:lpstr>
      <vt:lpstr>Student Enrollment cont’d </vt:lpstr>
      <vt:lpstr>Student Enrollment cont’d</vt:lpstr>
      <vt:lpstr>Student Enrollment cont’d</vt:lpstr>
      <vt:lpstr>Tuition &amp; Required Fee History</vt:lpstr>
      <vt:lpstr>Tuition Calculation</vt:lpstr>
      <vt:lpstr>Scholarships &amp; Grants</vt:lpstr>
      <vt:lpstr>Outstanding Debt Report as required by Proviso 11.16</vt:lpstr>
      <vt:lpstr>Employee FTEs</vt:lpstr>
      <vt:lpstr>Employee Demographics</vt:lpstr>
      <vt:lpstr>4% Tuition Waiver  &amp; Abatements</vt:lpstr>
      <vt:lpstr>Capital Projects</vt:lpstr>
      <vt:lpstr>Deferred Maintenance</vt:lpstr>
      <vt:lpstr>Awards &amp; Accolades</vt:lpstr>
    </vt:vector>
  </TitlesOfParts>
  <Company>LPITS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Title Page</dc:title>
  <dc:creator>%USERNAME%</dc:creator>
  <cp:lastModifiedBy>AJ Newton</cp:lastModifiedBy>
  <cp:revision>1122</cp:revision>
  <cp:lastPrinted>2022-01-04T18:58:48Z</cp:lastPrinted>
  <dcterms:created xsi:type="dcterms:W3CDTF">2012-12-18T13:46:33Z</dcterms:created>
  <dcterms:modified xsi:type="dcterms:W3CDTF">2022-01-04T18:59:21Z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0x010100C7FB822D0519A74E8AC85E50A42D2C3D</vt:lpwstr>
  </property>
</Properties>
</file>